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Klumpenhower" initials="SK" lastIdx="4" clrIdx="0">
    <p:extLst>
      <p:ext uri="{19B8F6BF-5375-455C-9EA6-DF929625EA0E}">
        <p15:presenceInfo xmlns:p15="http://schemas.microsoft.com/office/powerpoint/2012/main" userId="6bf6af16742464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hsabyet.lh1ondemand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onm@easitpa.com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DC797-71A0-43C1-B500-4EDAAADFF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71133"/>
            <a:ext cx="8825658" cy="3206248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The State of New Mexico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Group Benefits Health Plan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sz="4000" dirty="0" err="1">
                <a:latin typeface="Trebuchet MS" panose="020B0603020202020204" pitchFamily="34" charset="0"/>
              </a:rPr>
              <a:t>Plan</a:t>
            </a:r>
            <a:r>
              <a:rPr lang="en-US" sz="4000" dirty="0">
                <a:latin typeface="Trebuchet MS" panose="020B0603020202020204" pitchFamily="34" charset="0"/>
              </a:rPr>
              <a:t> Year: January – December 2020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12F384-2E70-47EA-9E86-D106B5009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Flexible Spending and Transportation Benefit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5772B-4F81-4060-A91B-AE996D10B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74" y="634119"/>
            <a:ext cx="2176583" cy="937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0F8EE2-1D01-4AE3-B2A2-8C5B85F323D8}"/>
              </a:ext>
            </a:extLst>
          </p:cNvPr>
          <p:cNvSpPr txBox="1"/>
          <p:nvPr/>
        </p:nvSpPr>
        <p:spPr>
          <a:xfrm>
            <a:off x="5997146" y="917960"/>
            <a:ext cx="242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Administered by:</a:t>
            </a:r>
          </a:p>
        </p:txBody>
      </p:sp>
    </p:spTree>
    <p:extLst>
      <p:ext uri="{BB962C8B-B14F-4D97-AF65-F5344CB8AC3E}">
        <p14:creationId xmlns:p14="http://schemas.microsoft.com/office/powerpoint/2010/main" val="21299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72BD6-57B0-4A4A-AD6D-E33BE62C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Debit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55DF8B-D99C-4BD5-907B-471CC3439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Available for both Health and Dependent Care</a:t>
            </a:r>
          </a:p>
          <a:p>
            <a:r>
              <a:rPr lang="en-US" dirty="0"/>
              <a:t>Allows you to pay for qualified expenses directly from your FSA at time of service</a:t>
            </a:r>
          </a:p>
          <a:p>
            <a:r>
              <a:rPr lang="en-US" dirty="0"/>
              <a:t>May still require additional documentation</a:t>
            </a:r>
          </a:p>
          <a:p>
            <a:pPr lvl="1"/>
            <a:r>
              <a:rPr lang="en-US" dirty="0"/>
              <a:t>Keep receipts and EOBs for </a:t>
            </a:r>
            <a:r>
              <a:rPr lang="en-US" b="1" dirty="0"/>
              <a:t>all</a:t>
            </a:r>
            <a:r>
              <a:rPr lang="en-US" dirty="0"/>
              <a:t> debit card expenses in case of claim review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6598A0B4-AAD3-4AE5-A136-5318341C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" t="21580" r="6458" b="28080"/>
          <a:stretch/>
        </p:blipFill>
        <p:spPr>
          <a:xfrm rot="591145">
            <a:off x="7116705" y="3239719"/>
            <a:ext cx="2756987" cy="170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426A11-87A4-4D2B-82C5-9EC6C8497A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817016">
            <a:off x="9170710" y="3818669"/>
            <a:ext cx="529407" cy="5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FB2BB9-7F73-4E2E-BE16-94F96156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02"/>
          <a:stretch/>
        </p:blipFill>
        <p:spPr>
          <a:xfrm>
            <a:off x="409435" y="2327642"/>
            <a:ext cx="3463193" cy="4090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4B8A5-6D67-4BD2-A269-7ECB0585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Claim Submission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EC5DC7-2DD5-407A-B813-FD27E8F27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2771689"/>
          </a:xfrm>
        </p:spPr>
        <p:txBody>
          <a:bodyPr/>
          <a:lstStyle/>
          <a:p>
            <a:r>
              <a:rPr lang="en-US" dirty="0"/>
              <a:t>Access your account online using your computer or our mobile app</a:t>
            </a:r>
          </a:p>
          <a:p>
            <a:r>
              <a:rPr lang="en-US" dirty="0"/>
              <a:t>Submit claims and upload receipts using your phone or computer</a:t>
            </a:r>
          </a:p>
          <a:p>
            <a:r>
              <a:rPr lang="en-US" dirty="0"/>
              <a:t>View your account and update your contact information as needed</a:t>
            </a:r>
          </a:p>
          <a:p>
            <a:r>
              <a:rPr lang="en-US" dirty="0"/>
              <a:t>Add your bank account to allow direct deposit of reimbursements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7CBDBA8-AE58-40FC-ACC5-229E6946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82" y="4775685"/>
            <a:ext cx="2428054" cy="171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2FC77C-620D-41E9-8461-D385E6CA8CEA}"/>
              </a:ext>
            </a:extLst>
          </p:cNvPr>
          <p:cNvSpPr txBox="1"/>
          <p:nvPr/>
        </p:nvSpPr>
        <p:spPr>
          <a:xfrm>
            <a:off x="6208712" y="5597611"/>
            <a:ext cx="515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www.mybenefitsnm.com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120853D-0E21-4FF2-ABAF-CC85F6CB7C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" t="580" r="2296" b="6528"/>
          <a:stretch/>
        </p:blipFill>
        <p:spPr>
          <a:xfrm>
            <a:off x="4688921" y="3254955"/>
            <a:ext cx="846739" cy="174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289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AA815-318C-4CD2-B976-1FF86879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Claim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F9CA9B-95CA-4820-81A8-9B010D7070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 paper forms on our website</a:t>
            </a:r>
          </a:p>
          <a:p>
            <a:r>
              <a:rPr lang="en-US" dirty="0"/>
              <a:t>Include all appropriate documentation, including receipts/EOBs and letters of medical necessity (if required)</a:t>
            </a:r>
          </a:p>
          <a:p>
            <a:r>
              <a:rPr lang="en-US" dirty="0"/>
              <a:t>Documents must show:</a:t>
            </a:r>
          </a:p>
          <a:p>
            <a:pPr lvl="1"/>
            <a:r>
              <a:rPr lang="en-US" dirty="0"/>
              <a:t>Your Name or Dependent Name</a:t>
            </a:r>
          </a:p>
          <a:p>
            <a:pPr lvl="1"/>
            <a:r>
              <a:rPr lang="en-US" dirty="0"/>
              <a:t>Service Provider</a:t>
            </a:r>
          </a:p>
          <a:p>
            <a:pPr lvl="1"/>
            <a:r>
              <a:rPr lang="en-US" dirty="0"/>
              <a:t>Date Incurred</a:t>
            </a:r>
          </a:p>
          <a:p>
            <a:pPr lvl="1"/>
            <a:r>
              <a:rPr lang="en-US" dirty="0"/>
              <a:t>Amount Incurred</a:t>
            </a:r>
          </a:p>
          <a:p>
            <a:pPr lvl="1"/>
            <a:r>
              <a:rPr lang="en-US" dirty="0"/>
              <a:t>Type of Expense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8B6569-2D83-4594-8475-C6B4B852E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Email: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sonm@easitpa.com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Fax: (505) 244-6009</a:t>
            </a:r>
          </a:p>
          <a:p>
            <a:r>
              <a:rPr lang="en-US" dirty="0"/>
              <a:t>Phone: (505) 244-6000</a:t>
            </a:r>
          </a:p>
          <a:p>
            <a:r>
              <a:rPr lang="en-US" dirty="0"/>
              <a:t>Mail:</a:t>
            </a:r>
          </a:p>
          <a:p>
            <a:pPr marL="457200" lvl="1" indent="0" algn="ctr">
              <a:buNone/>
            </a:pPr>
            <a:r>
              <a:rPr lang="en-US" sz="1800" dirty="0"/>
              <a:t>Flexible Spending Accounts</a:t>
            </a:r>
          </a:p>
          <a:p>
            <a:pPr marL="457200" lvl="1" indent="0" algn="ctr">
              <a:buNone/>
            </a:pPr>
            <a:r>
              <a:rPr lang="en-US" sz="1800" dirty="0" err="1"/>
              <a:t>Erisa</a:t>
            </a:r>
            <a:r>
              <a:rPr lang="en-US" sz="1800" dirty="0"/>
              <a:t> Administrative Services, Inc.</a:t>
            </a:r>
          </a:p>
          <a:p>
            <a:pPr marL="457200" lvl="1" indent="0" algn="ctr">
              <a:buNone/>
            </a:pPr>
            <a:r>
              <a:rPr lang="en-US" sz="1800" dirty="0"/>
              <a:t>1200 San Pedro Dr. NE</a:t>
            </a:r>
          </a:p>
          <a:p>
            <a:pPr marL="457200" lvl="1" indent="0" algn="ctr">
              <a:buNone/>
            </a:pPr>
            <a:r>
              <a:rPr lang="en-US" sz="1800" dirty="0"/>
              <a:t>Albuquerque, NM 87110</a:t>
            </a:r>
          </a:p>
        </p:txBody>
      </p:sp>
    </p:spTree>
    <p:extLst>
      <p:ext uri="{BB962C8B-B14F-4D97-AF65-F5344CB8AC3E}">
        <p14:creationId xmlns:p14="http://schemas.microsoft.com/office/powerpoint/2010/main" val="131578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BA788A5-C8AB-4727-B675-2B36D82B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from </a:t>
            </a:r>
            <a:r>
              <a:rPr lang="en-US" dirty="0" err="1"/>
              <a:t>CompuSys</a:t>
            </a:r>
            <a:r>
              <a:rPr lang="en-US" dirty="0"/>
              <a:t> to EASI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42E69F4-5AC9-4F89-9FD9-781999C1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36578B98-7A59-4E8E-BC25-326F73DCFC5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Debit Cards for Dependent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Mobile Application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51C7C30-1DBA-4950-9266-C66A408EE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/>
          <a:lstStyle/>
          <a:p>
            <a:r>
              <a:rPr lang="en-US" dirty="0"/>
              <a:t>UPDATED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FC4AF28E-077F-42C4-94BA-E69999CD64C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Online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Debit Card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Contact Information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1986454-0477-4F7D-BD22-9C59B262C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CHANGES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810D3197-56A0-4BFE-B164-44C7C98755B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Enrollment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Plan 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DD79D0-48C4-4B42-B463-47C42106F6E4}"/>
              </a:ext>
            </a:extLst>
          </p:cNvPr>
          <p:cNvSpPr txBox="1"/>
          <p:nvPr/>
        </p:nvSpPr>
        <p:spPr>
          <a:xfrm>
            <a:off x="659423" y="5218235"/>
            <a:ext cx="107266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2019 FSA claims will continue to be handled by </a:t>
            </a:r>
            <a:r>
              <a:rPr lang="en-US" dirty="0" err="1"/>
              <a:t>CompuSys</a:t>
            </a:r>
            <a:r>
              <a:rPr lang="en-US" dirty="0"/>
              <a:t> through the runout period.</a:t>
            </a:r>
          </a:p>
          <a:p>
            <a:pPr algn="ctr"/>
            <a:r>
              <a:rPr lang="en-US" dirty="0"/>
              <a:t>2020 FSA claims will be processed by </a:t>
            </a:r>
            <a:r>
              <a:rPr lang="en-US" dirty="0" err="1"/>
              <a:t>Erisa</a:t>
            </a:r>
            <a:r>
              <a:rPr lang="en-US" dirty="0"/>
              <a:t> Administrative Services, Inc.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2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E41526-D19F-49E5-8BC2-4EC14E2A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52" y="2805951"/>
            <a:ext cx="2870323" cy="1990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C826E-E7BE-4083-A88F-82CB506C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C40DE-9B40-4606-8398-51EA124D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8" y="2603500"/>
            <a:ext cx="8910918" cy="3416300"/>
          </a:xfrm>
        </p:spPr>
        <p:txBody>
          <a:bodyPr/>
          <a:lstStyle/>
          <a:p>
            <a:r>
              <a:rPr lang="en-US" dirty="0"/>
              <a:t>Flexible Spending Accounts (FSA) allow employees to set aside money for eligible expenses prior to taxes being withheld</a:t>
            </a:r>
          </a:p>
          <a:p>
            <a:pPr lvl="1"/>
            <a:r>
              <a:rPr lang="en-US" dirty="0"/>
              <a:t>Health FSA – covers eligible health care expenses</a:t>
            </a:r>
          </a:p>
          <a:p>
            <a:pPr lvl="1"/>
            <a:r>
              <a:rPr lang="en-US" dirty="0"/>
              <a:t>Dependent Care Assistance Program – covers day care for children 12 and under</a:t>
            </a:r>
          </a:p>
          <a:p>
            <a:pPr lvl="1"/>
            <a:r>
              <a:rPr lang="en-US" dirty="0"/>
              <a:t>Transportation/Parking – covers transit and parking expenses incurred traveling to/from work</a:t>
            </a:r>
          </a:p>
          <a:p>
            <a:r>
              <a:rPr lang="en-US" dirty="0"/>
              <a:t>Deductions are taken from your paycheck before taxes are withheld, reducing your withholding and saving you money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5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D5CC6-2DCD-43B8-A923-53269296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0320D-2EB1-4B0B-BAD7-00FD8549F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2429435"/>
            <a:ext cx="10506635" cy="36934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 Care</a:t>
            </a:r>
          </a:p>
          <a:p>
            <a:pPr lvl="1"/>
            <a:r>
              <a:rPr lang="en-US" dirty="0"/>
              <a:t>Enroll during open enrollment, within 30 days of hire date, or after a Qualifying Event</a:t>
            </a:r>
          </a:p>
          <a:p>
            <a:pPr lvl="1"/>
            <a:r>
              <a:rPr lang="en-US" dirty="0"/>
              <a:t>Covers employee, spouse, and children under age 26</a:t>
            </a:r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cover domestic partners or children of domestic partners</a:t>
            </a:r>
          </a:p>
          <a:p>
            <a:r>
              <a:rPr lang="en-US" dirty="0"/>
              <a:t>Dependent Care</a:t>
            </a:r>
          </a:p>
          <a:p>
            <a:pPr lvl="1"/>
            <a:r>
              <a:rPr lang="en-US" dirty="0"/>
              <a:t>Enroll during open enrollment, within 30 days of hire, or after a Qualifying Event</a:t>
            </a:r>
          </a:p>
          <a:p>
            <a:pPr lvl="1"/>
            <a:r>
              <a:rPr lang="en-US" dirty="0"/>
              <a:t>Covers dependent children 12 years old or younger</a:t>
            </a:r>
          </a:p>
          <a:p>
            <a:r>
              <a:rPr lang="en-US" dirty="0"/>
              <a:t>Transportation/Parking</a:t>
            </a:r>
          </a:p>
          <a:p>
            <a:pPr lvl="1"/>
            <a:r>
              <a:rPr lang="en-US" dirty="0"/>
              <a:t>Enroll or change enrollment at any time</a:t>
            </a:r>
          </a:p>
          <a:p>
            <a:pPr lvl="1"/>
            <a:r>
              <a:rPr lang="en-US" dirty="0"/>
              <a:t>Covers employee expenses only</a:t>
            </a:r>
          </a:p>
        </p:txBody>
      </p:sp>
      <p:pic>
        <p:nvPicPr>
          <p:cNvPr id="6" name="Graphic 5" descr="Monthly calendar">
            <a:extLst>
              <a:ext uri="{FF2B5EF4-FFF2-40B4-BE49-F238E27FC236}">
                <a16:creationId xmlns:a16="http://schemas.microsoft.com/office/drawing/2014/main" xmlns="" id="{17DA8374-5BCD-4AC3-867F-CB8FEBAAF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78519" y="3644154"/>
            <a:ext cx="1766047" cy="1766047"/>
          </a:xfrm>
          <a:prstGeom prst="rect">
            <a:avLst/>
          </a:prstGeom>
        </p:spPr>
      </p:pic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xmlns="" id="{8CBC0EF9-3DF8-49BE-ACEC-E73E48EFA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02581">
            <a:off x="8761819" y="4905625"/>
            <a:ext cx="1458506" cy="14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FB27-6ADC-4642-98E0-120EBDB3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Enrollment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061971-70E7-4A0B-98AA-517D220D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315369"/>
            <a:ext cx="4825157" cy="576262"/>
          </a:xfrm>
        </p:spPr>
        <p:txBody>
          <a:bodyPr/>
          <a:lstStyle/>
          <a:p>
            <a:r>
              <a:rPr lang="en-US" dirty="0"/>
              <a:t>Health and Dependent Care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EE42B39-F3FC-428A-9B5F-E1976A139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025302"/>
            <a:ext cx="4825158" cy="2994499"/>
          </a:xfrm>
        </p:spPr>
        <p:txBody>
          <a:bodyPr/>
          <a:lstStyle/>
          <a:p>
            <a:r>
              <a:rPr lang="en-US" dirty="0"/>
              <a:t>Mandatory Annual Enrollment</a:t>
            </a:r>
          </a:p>
          <a:p>
            <a:pPr lvl="1"/>
            <a:r>
              <a:rPr lang="en-US" dirty="0"/>
              <a:t>In order to participate in FSA for health and/or dependent care in 2020, you </a:t>
            </a:r>
            <a:r>
              <a:rPr lang="en-US" b="1" dirty="0"/>
              <a:t>must</a:t>
            </a:r>
            <a:r>
              <a:rPr lang="en-US" dirty="0"/>
              <a:t> enroll during the open enrollment season, whether or not you were enrolled in 2019</a:t>
            </a:r>
          </a:p>
          <a:p>
            <a:r>
              <a:rPr lang="en-US" dirty="0"/>
              <a:t>Changing Your Election</a:t>
            </a:r>
          </a:p>
          <a:p>
            <a:pPr lvl="1"/>
            <a:r>
              <a:rPr lang="en-US" dirty="0"/>
              <a:t>Changes to your enrollment outside of open enrollment can only be done during a qualifying event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F29F060-3EFC-4252-BD2B-0DB7251E2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292401"/>
            <a:ext cx="4825159" cy="576262"/>
          </a:xfrm>
        </p:spPr>
        <p:txBody>
          <a:bodyPr/>
          <a:lstStyle/>
          <a:p>
            <a:r>
              <a:rPr lang="en-US" dirty="0"/>
              <a:t>Transit and Parking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7401E3-366A-41F3-B56F-657F6B625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025302"/>
            <a:ext cx="4825159" cy="2994499"/>
          </a:xfrm>
        </p:spPr>
        <p:txBody>
          <a:bodyPr/>
          <a:lstStyle/>
          <a:p>
            <a:r>
              <a:rPr lang="en-US" dirty="0"/>
              <a:t>Rollover Enrollment</a:t>
            </a:r>
          </a:p>
          <a:p>
            <a:pPr lvl="1"/>
            <a:r>
              <a:rPr lang="en-US" dirty="0"/>
              <a:t>If you were enrolled in transit or parking during 2019, your election will automatically carry over into 2020</a:t>
            </a:r>
          </a:p>
          <a:p>
            <a:r>
              <a:rPr lang="en-US" dirty="0"/>
              <a:t>Changing Your Election</a:t>
            </a:r>
          </a:p>
          <a:p>
            <a:pPr lvl="1"/>
            <a:r>
              <a:rPr lang="en-US" dirty="0"/>
              <a:t>You may enroll or make changes to your transit or parking election at any time during the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5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13F4D-BB32-4987-90DD-BEA0CDD0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921309-4AE6-42EF-B7D3-B837E5D2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4" y="3323347"/>
            <a:ext cx="10496145" cy="27467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Expenses must be incurred within the period </a:t>
            </a:r>
            <a:r>
              <a:rPr lang="en-US" u="sng" dirty="0"/>
              <a:t>January 1, 2020 to March 15, 2021</a:t>
            </a:r>
          </a:p>
          <a:p>
            <a:r>
              <a:rPr lang="en-US" dirty="0"/>
              <a:t>Claims must be submitted by March 31, 2021 to be approved</a:t>
            </a:r>
          </a:p>
          <a:p>
            <a:r>
              <a:rPr lang="en-US" dirty="0"/>
              <a:t>Includes a grace period to allow funds to be fully utilized</a:t>
            </a:r>
          </a:p>
          <a:p>
            <a:r>
              <a:rPr lang="en-US" dirty="0"/>
              <a:t>Use-it-or-lose-it account </a:t>
            </a:r>
            <a:r>
              <a:rPr lang="en-US" dirty="0">
                <a:sym typeface="Wingdings" panose="05000000000000000000" pitchFamily="2" charset="2"/>
              </a:rPr>
              <a:t> Funds left in your count at the end of the filing period will be forfeited</a:t>
            </a:r>
            <a:endParaRPr lang="en-US" dirty="0"/>
          </a:p>
          <a:p>
            <a:r>
              <a:rPr lang="en-US" dirty="0"/>
              <a:t>Reimbursements for approved eligible expenses available via:</a:t>
            </a:r>
          </a:p>
          <a:p>
            <a:pPr lvl="1"/>
            <a:r>
              <a:rPr lang="en-US" dirty="0"/>
              <a:t>Debit Card</a:t>
            </a:r>
          </a:p>
          <a:p>
            <a:pPr lvl="1"/>
            <a:r>
              <a:rPr lang="en-US" dirty="0"/>
              <a:t>Online Claim Submission</a:t>
            </a:r>
          </a:p>
          <a:p>
            <a:pPr lvl="1"/>
            <a:r>
              <a:rPr lang="en-US" dirty="0"/>
              <a:t>Paper Claim Submission</a:t>
            </a:r>
          </a:p>
          <a:p>
            <a:pPr lvl="1"/>
            <a:endParaRPr lang="en-US" dirty="0"/>
          </a:p>
          <a:p>
            <a:endParaRPr lang="en-US" u="sng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xmlns="" id="{FBDA84CD-9CD2-4269-9492-E3D4E042D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087067"/>
              </p:ext>
            </p:extLst>
          </p:nvPr>
        </p:nvGraphicFramePr>
        <p:xfrm>
          <a:off x="3649493" y="2428402"/>
          <a:ext cx="489301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1685">
                  <a:extLst>
                    <a:ext uri="{9D8B030D-6E8A-4147-A177-3AD203B41FA5}">
                      <a16:colId xmlns:a16="http://schemas.microsoft.com/office/drawing/2014/main" xmlns="" val="2607929153"/>
                    </a:ext>
                  </a:extLst>
                </a:gridCol>
                <a:gridCol w="1381328">
                  <a:extLst>
                    <a:ext uri="{9D8B030D-6E8A-4147-A177-3AD203B41FA5}">
                      <a16:colId xmlns:a16="http://schemas.microsoft.com/office/drawing/2014/main" xmlns="" val="324602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Annual Contribution</a:t>
                      </a:r>
                    </a:p>
                  </a:txBody>
                  <a:tcPr marL="149990" marR="1499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$130.00</a:t>
                      </a:r>
                    </a:p>
                  </a:txBody>
                  <a:tcPr marL="149990" marR="149990"/>
                </a:tc>
                <a:extLst>
                  <a:ext uri="{0D108BD9-81ED-4DB2-BD59-A6C34878D82A}">
                    <a16:rowId xmlns:a16="http://schemas.microsoft.com/office/drawing/2014/main" xmlns="" val="340873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Annual Contribution</a:t>
                      </a:r>
                    </a:p>
                  </a:txBody>
                  <a:tcPr marL="149990" marR="1499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$2,750.00</a:t>
                      </a:r>
                    </a:p>
                  </a:txBody>
                  <a:tcPr marL="149990" marR="149990"/>
                </a:tc>
                <a:extLst>
                  <a:ext uri="{0D108BD9-81ED-4DB2-BD59-A6C34878D82A}">
                    <a16:rowId xmlns:a16="http://schemas.microsoft.com/office/drawing/2014/main" xmlns="" val="1237674853"/>
                  </a:ext>
                </a:extLst>
              </a:tr>
            </a:tbl>
          </a:graphicData>
        </a:graphic>
      </p:graphicFrame>
      <p:pic>
        <p:nvPicPr>
          <p:cNvPr id="12" name="Graphic 11" descr="Stethoscope">
            <a:extLst>
              <a:ext uri="{FF2B5EF4-FFF2-40B4-BE49-F238E27FC236}">
                <a16:creationId xmlns:a16="http://schemas.microsoft.com/office/drawing/2014/main" xmlns="" id="{2184AF0B-7E6B-4BF5-BFA7-72FF64BD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4171" y="4833229"/>
            <a:ext cx="1236831" cy="1236831"/>
          </a:xfrm>
          <a:prstGeom prst="rect">
            <a:avLst/>
          </a:prstGeom>
        </p:spPr>
      </p:pic>
      <p:pic>
        <p:nvPicPr>
          <p:cNvPr id="14" name="Graphic 13" descr="Medicine">
            <a:extLst>
              <a:ext uri="{FF2B5EF4-FFF2-40B4-BE49-F238E27FC236}">
                <a16:creationId xmlns:a16="http://schemas.microsoft.com/office/drawing/2014/main" xmlns="" id="{63E1A0B4-3199-43E5-B504-C343902FE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67950" y="5604909"/>
            <a:ext cx="846104" cy="8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AC198-B710-48BA-B71E-DE74443A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Health Care Expenses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CDE876-B94B-4E22-86BC-C26CB954B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Eligible Expenses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7EE328-D93E-419C-B6F4-CF65E6D182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Out of pocket medical expenses like copays, coinsurance, and deductibles</a:t>
            </a:r>
          </a:p>
          <a:p>
            <a:r>
              <a:rPr lang="en-US" dirty="0"/>
              <a:t>Non-cosmetic dental expenses</a:t>
            </a:r>
          </a:p>
          <a:p>
            <a:r>
              <a:rPr lang="en-US" dirty="0"/>
              <a:t>Vision care expenses</a:t>
            </a:r>
          </a:p>
          <a:p>
            <a:r>
              <a:rPr lang="en-US" dirty="0"/>
              <a:t>Medically necessary prescriptions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1539D48-00A7-486B-8C06-09D845426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 Eligible Expenses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CF96D96-5B2A-4C7E-B36D-F5E0119570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Expenses that aren’t medically necessary</a:t>
            </a:r>
          </a:p>
          <a:p>
            <a:r>
              <a:rPr lang="en-US" dirty="0"/>
              <a:t>Expenses that have not yet been incurred</a:t>
            </a:r>
          </a:p>
          <a:p>
            <a:r>
              <a:rPr lang="en-US" dirty="0"/>
              <a:t>Expenses incurred before or after plan enrollment</a:t>
            </a:r>
          </a:p>
          <a:p>
            <a:r>
              <a:rPr lang="en-US" dirty="0"/>
              <a:t>Expenses incurred after you’ve exhausted your balance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220E0E-DF75-4E7D-A71E-ABEBCEF6B113}"/>
              </a:ext>
            </a:extLst>
          </p:cNvPr>
          <p:cNvSpPr txBox="1"/>
          <p:nvPr/>
        </p:nvSpPr>
        <p:spPr>
          <a:xfrm>
            <a:off x="833336" y="5561166"/>
            <a:ext cx="105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Expenses will be reviewed for eligibility. Claims require a receipt or Explanation of Benefits (EOB) that shows your name, medical provider, the date, the amount, and what service was received.</a:t>
            </a:r>
          </a:p>
        </p:txBody>
      </p:sp>
    </p:spTree>
    <p:extLst>
      <p:ext uri="{BB962C8B-B14F-4D97-AF65-F5344CB8AC3E}">
        <p14:creationId xmlns:p14="http://schemas.microsoft.com/office/powerpoint/2010/main" val="32791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92B04-B67E-417F-9102-EB581D06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Care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1DEAC-42D8-4E37-A22D-E59ED11D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4" y="3268494"/>
            <a:ext cx="10627754" cy="2751306"/>
          </a:xfrm>
        </p:spPr>
        <p:txBody>
          <a:bodyPr>
            <a:normAutofit/>
          </a:bodyPr>
          <a:lstStyle/>
          <a:p>
            <a:r>
              <a:rPr lang="en-US" dirty="0"/>
              <a:t>Expenses must be incurred within the period </a:t>
            </a:r>
            <a:r>
              <a:rPr lang="en-US" u="sng" dirty="0"/>
              <a:t>January 1, 2020 and December 31, 2020</a:t>
            </a:r>
          </a:p>
          <a:p>
            <a:r>
              <a:rPr lang="en-US" dirty="0"/>
              <a:t>Claims must be submitted by March 31, 2021 to be approved</a:t>
            </a:r>
          </a:p>
          <a:p>
            <a:r>
              <a:rPr lang="en-US" dirty="0"/>
              <a:t>Use-it-or-lose-it account </a:t>
            </a:r>
            <a:r>
              <a:rPr lang="en-US" dirty="0">
                <a:sym typeface="Wingdings" panose="05000000000000000000" pitchFamily="2" charset="2"/>
              </a:rPr>
              <a:t> Funds left in your account at the end of the filing period will be forfeited</a:t>
            </a:r>
          </a:p>
          <a:p>
            <a:r>
              <a:rPr lang="en-US" dirty="0"/>
              <a:t>Reimbursements for approved eligible expenses available via:</a:t>
            </a:r>
          </a:p>
          <a:p>
            <a:pPr lvl="1"/>
            <a:r>
              <a:rPr lang="en-US" dirty="0"/>
              <a:t>Debit Card</a:t>
            </a:r>
          </a:p>
          <a:p>
            <a:pPr lvl="1"/>
            <a:r>
              <a:rPr lang="en-US" dirty="0"/>
              <a:t>Online Claim Submission</a:t>
            </a:r>
          </a:p>
          <a:p>
            <a:pPr lvl="1"/>
            <a:r>
              <a:rPr lang="en-US" dirty="0"/>
              <a:t>Paper Claim Submission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49118A7-4BA7-408D-8F48-22227BF35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54011"/>
              </p:ext>
            </p:extLst>
          </p:nvPr>
        </p:nvGraphicFramePr>
        <p:xfrm>
          <a:off x="3649493" y="2428402"/>
          <a:ext cx="496921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373">
                  <a:extLst>
                    <a:ext uri="{9D8B030D-6E8A-4147-A177-3AD203B41FA5}">
                      <a16:colId xmlns:a16="http://schemas.microsoft.com/office/drawing/2014/main" xmlns="" val="2607929153"/>
                    </a:ext>
                  </a:extLst>
                </a:gridCol>
                <a:gridCol w="1402840">
                  <a:extLst>
                    <a:ext uri="{9D8B030D-6E8A-4147-A177-3AD203B41FA5}">
                      <a16:colId xmlns:a16="http://schemas.microsoft.com/office/drawing/2014/main" xmlns="" val="324602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Annual Contribution</a:t>
                      </a:r>
                    </a:p>
                  </a:txBody>
                  <a:tcPr marL="149990" marR="1499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$130.00</a:t>
                      </a:r>
                    </a:p>
                  </a:txBody>
                  <a:tcPr marL="149990" marR="149990"/>
                </a:tc>
                <a:extLst>
                  <a:ext uri="{0D108BD9-81ED-4DB2-BD59-A6C34878D82A}">
                    <a16:rowId xmlns:a16="http://schemas.microsoft.com/office/drawing/2014/main" xmlns="" val="340873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Annual Contribution</a:t>
                      </a:r>
                    </a:p>
                  </a:txBody>
                  <a:tcPr marL="149990" marR="1499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$5,000.00</a:t>
                      </a:r>
                    </a:p>
                  </a:txBody>
                  <a:tcPr marL="149990" marR="149990"/>
                </a:tc>
                <a:extLst>
                  <a:ext uri="{0D108BD9-81ED-4DB2-BD59-A6C34878D82A}">
                    <a16:rowId xmlns:a16="http://schemas.microsoft.com/office/drawing/2014/main" xmlns="" val="1237674853"/>
                  </a:ext>
                </a:extLst>
              </a:tr>
            </a:tbl>
          </a:graphicData>
        </a:graphic>
      </p:graphicFrame>
      <p:pic>
        <p:nvPicPr>
          <p:cNvPr id="7" name="Graphic 6" descr="Child with balloon">
            <a:extLst>
              <a:ext uri="{FF2B5EF4-FFF2-40B4-BE49-F238E27FC236}">
                <a16:creationId xmlns:a16="http://schemas.microsoft.com/office/drawing/2014/main" xmlns="" id="{2791FFC4-AC94-4EB6-9340-A56F3EB62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08962" y="5214264"/>
            <a:ext cx="1259700" cy="1259700"/>
          </a:xfrm>
          <a:prstGeom prst="rect">
            <a:avLst/>
          </a:prstGeom>
        </p:spPr>
      </p:pic>
      <p:pic>
        <p:nvPicPr>
          <p:cNvPr id="9" name="Graphic 8" descr="Crib">
            <a:extLst>
              <a:ext uri="{FF2B5EF4-FFF2-40B4-BE49-F238E27FC236}">
                <a16:creationId xmlns:a16="http://schemas.microsoft.com/office/drawing/2014/main" xmlns="" id="{B8F734AE-DCC2-4CE1-B364-4240460D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44917" y="5254482"/>
            <a:ext cx="1259700" cy="12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F2409-1A37-4EBB-9100-3531C4B2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Dependent Care Expenses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7D62B9-EE5C-4EBD-A1A5-856825F9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3" y="2852738"/>
            <a:ext cx="4825157" cy="576262"/>
          </a:xfrm>
        </p:spPr>
        <p:txBody>
          <a:bodyPr/>
          <a:lstStyle/>
          <a:p>
            <a:r>
              <a:rPr lang="en-US" dirty="0"/>
              <a:t>Eligible Expenses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A24E2E-5796-4D5C-A2EC-E93CA5CCC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605" y="3429000"/>
            <a:ext cx="4825158" cy="2840039"/>
          </a:xfrm>
        </p:spPr>
        <p:txBody>
          <a:bodyPr/>
          <a:lstStyle/>
          <a:p>
            <a:r>
              <a:rPr lang="en-US" dirty="0"/>
              <a:t>Before/After School Care</a:t>
            </a:r>
          </a:p>
          <a:p>
            <a:r>
              <a:rPr lang="en-US" dirty="0"/>
              <a:t>Daycare</a:t>
            </a:r>
          </a:p>
          <a:p>
            <a:r>
              <a:rPr lang="en-US" dirty="0"/>
              <a:t>Summer Camp</a:t>
            </a:r>
          </a:p>
          <a:p>
            <a:r>
              <a:rPr lang="en-US" dirty="0"/>
              <a:t>Late pick-up fees</a:t>
            </a:r>
          </a:p>
          <a:p>
            <a:r>
              <a:rPr lang="en-US" dirty="0"/>
              <a:t>Registration fees*</a:t>
            </a:r>
          </a:p>
          <a:p>
            <a:r>
              <a:rPr lang="en-US" dirty="0"/>
              <a:t>Application fees*</a:t>
            </a:r>
          </a:p>
          <a:p>
            <a:pPr marL="914400" lvl="2" indent="0">
              <a:buNone/>
            </a:pPr>
            <a:r>
              <a:rPr lang="en-US" dirty="0"/>
              <a:t>*not reimbursable until care has been provided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24BBC23-E5ED-4B84-8E21-02AE83A5D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891" y="2852738"/>
            <a:ext cx="4825159" cy="576262"/>
          </a:xfrm>
        </p:spPr>
        <p:txBody>
          <a:bodyPr/>
          <a:lstStyle/>
          <a:p>
            <a:r>
              <a:rPr lang="en-US" dirty="0"/>
              <a:t>Ineligible Expenses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B287EC6-6378-488B-81A9-9FF9521EF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7474" y="3429000"/>
            <a:ext cx="4825159" cy="2840039"/>
          </a:xfrm>
        </p:spPr>
        <p:txBody>
          <a:bodyPr/>
          <a:lstStyle/>
          <a:p>
            <a:r>
              <a:rPr lang="en-US" dirty="0"/>
              <a:t>Expenses paid to child’s parent or a child under the age of 19</a:t>
            </a:r>
          </a:p>
          <a:p>
            <a:r>
              <a:rPr lang="en-US" dirty="0"/>
              <a:t>Overnight Camps</a:t>
            </a:r>
          </a:p>
          <a:p>
            <a:r>
              <a:rPr lang="en-US" dirty="0"/>
              <a:t>Instructional or sport camps</a:t>
            </a:r>
          </a:p>
          <a:p>
            <a:r>
              <a:rPr lang="en-US" dirty="0"/>
              <a:t>Late payment fees</a:t>
            </a:r>
          </a:p>
          <a:p>
            <a:r>
              <a:rPr lang="en-US" dirty="0"/>
              <a:t>Educational Expenses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01CC2-D4CA-417C-B740-C7A2DED9DADC}"/>
              </a:ext>
            </a:extLst>
          </p:cNvPr>
          <p:cNvSpPr txBox="1"/>
          <p:nvPr/>
        </p:nvSpPr>
        <p:spPr>
          <a:xfrm>
            <a:off x="857655" y="2425117"/>
            <a:ext cx="104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Dependent Care is to help you pay for child care while you and your spouse work or look for work.</a:t>
            </a:r>
          </a:p>
        </p:txBody>
      </p:sp>
    </p:spTree>
    <p:extLst>
      <p:ext uri="{BB962C8B-B14F-4D97-AF65-F5344CB8AC3E}">
        <p14:creationId xmlns:p14="http://schemas.microsoft.com/office/powerpoint/2010/main" val="181281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0425D-0F61-4101-96A1-A1F8D42A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Reimbursement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B67670-C43E-4BAF-9B64-F11E3BD2F5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Enrollment and changes to elections can occur at any time during the year</a:t>
            </a:r>
          </a:p>
          <a:p>
            <a:r>
              <a:rPr lang="en-US" dirty="0"/>
              <a:t>Include costs of public or privately operated transit service</a:t>
            </a:r>
          </a:p>
          <a:p>
            <a:r>
              <a:rPr lang="en-US" dirty="0"/>
              <a:t>Reimbursements for claims available via:</a:t>
            </a:r>
          </a:p>
          <a:p>
            <a:pPr lvl="1"/>
            <a:r>
              <a:rPr lang="en-US" dirty="0"/>
              <a:t>Online Claim Submission</a:t>
            </a:r>
          </a:p>
          <a:p>
            <a:pPr lvl="1"/>
            <a:r>
              <a:rPr lang="en-US" dirty="0"/>
              <a:t>Paper Claim Submission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8113625-F136-445A-9746-C81B6027C2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Mass Transit / Van-Pooling</a:t>
            </a:r>
          </a:p>
          <a:p>
            <a:pPr lvl="1"/>
            <a:r>
              <a:rPr lang="en-US" dirty="0"/>
              <a:t>Transit must be a public or private vehicle that seats at least 6 adults</a:t>
            </a:r>
          </a:p>
          <a:p>
            <a:pPr lvl="1"/>
            <a:r>
              <a:rPr lang="en-US" dirty="0"/>
              <a:t>Maximum contribution: $270/month</a:t>
            </a:r>
          </a:p>
          <a:p>
            <a:r>
              <a:rPr lang="en-US" dirty="0"/>
              <a:t>Parking at or near your employment</a:t>
            </a:r>
          </a:p>
          <a:p>
            <a:pPr lvl="1"/>
            <a:r>
              <a:rPr lang="en-US" dirty="0"/>
              <a:t>Maximum contribution: $270/month</a:t>
            </a:r>
          </a:p>
          <a:p>
            <a:endParaRPr lang="en-US" dirty="0"/>
          </a:p>
        </p:txBody>
      </p:sp>
      <p:pic>
        <p:nvPicPr>
          <p:cNvPr id="7" name="Graphic 6" descr="Bus">
            <a:extLst>
              <a:ext uri="{FF2B5EF4-FFF2-40B4-BE49-F238E27FC236}">
                <a16:creationId xmlns:a16="http://schemas.microsoft.com/office/drawing/2014/main" xmlns="" id="{CFC61DA6-D0BB-42D3-9A2C-569CB646A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92816" y="5160432"/>
            <a:ext cx="1447800" cy="1447800"/>
          </a:xfrm>
          <a:prstGeom prst="rect">
            <a:avLst/>
          </a:prstGeom>
        </p:spPr>
      </p:pic>
      <p:pic>
        <p:nvPicPr>
          <p:cNvPr id="9" name="Graphic 8" descr="Train">
            <a:extLst>
              <a:ext uri="{FF2B5EF4-FFF2-40B4-BE49-F238E27FC236}">
                <a16:creationId xmlns:a16="http://schemas.microsoft.com/office/drawing/2014/main" xmlns="" id="{7245761B-7378-470A-BDFF-1A2F93EE9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45503" y="5139264"/>
            <a:ext cx="1254058" cy="12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ETC Standard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1122</TotalTime>
  <Words>893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Georgia</vt:lpstr>
      <vt:lpstr>Trebuchet MS</vt:lpstr>
      <vt:lpstr>Wingdings</vt:lpstr>
      <vt:lpstr>Wingdings 3</vt:lpstr>
      <vt:lpstr>Ion Boardroom</vt:lpstr>
      <vt:lpstr>The State of New Mexico Group Benefits Health Plan Plan Year: January – December 2020</vt:lpstr>
      <vt:lpstr>Flexible Spending Program</vt:lpstr>
      <vt:lpstr>Enrollment</vt:lpstr>
      <vt:lpstr>Open Enrollment 2020</vt:lpstr>
      <vt:lpstr>Health Care FSA</vt:lpstr>
      <vt:lpstr>Eligible Health Care Expenses</vt:lpstr>
      <vt:lpstr>Dependent Care Assistance Program</vt:lpstr>
      <vt:lpstr>Eligible Dependent Care Expenses</vt:lpstr>
      <vt:lpstr>Transportation Reimbursement</vt:lpstr>
      <vt:lpstr>Debit Card</vt:lpstr>
      <vt:lpstr>Online Claim Submission</vt:lpstr>
      <vt:lpstr>Paper Claim Submission</vt:lpstr>
      <vt:lpstr>Transition from CompuSys to EASI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Spending and Transportation Benefit</dc:title>
  <dc:creator>Stephanie Klumpenhower</dc:creator>
  <cp:lastModifiedBy>Tori Bergquist</cp:lastModifiedBy>
  <cp:revision>25</cp:revision>
  <dcterms:created xsi:type="dcterms:W3CDTF">2019-09-16T21:49:50Z</dcterms:created>
  <dcterms:modified xsi:type="dcterms:W3CDTF">2019-10-03T21:39:32Z</dcterms:modified>
</cp:coreProperties>
</file>