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Lst>
  <p:notesMasterIdLst>
    <p:notesMasterId r:id="rId24"/>
  </p:notesMasterIdLst>
  <p:sldIdLst>
    <p:sldId id="256" r:id="rId3"/>
    <p:sldId id="422" r:id="rId4"/>
    <p:sldId id="440" r:id="rId5"/>
    <p:sldId id="418" r:id="rId6"/>
    <p:sldId id="380" r:id="rId7"/>
    <p:sldId id="405" r:id="rId8"/>
    <p:sldId id="423" r:id="rId9"/>
    <p:sldId id="421" r:id="rId10"/>
    <p:sldId id="420" r:id="rId11"/>
    <p:sldId id="397" r:id="rId12"/>
    <p:sldId id="383" r:id="rId13"/>
    <p:sldId id="432" r:id="rId14"/>
    <p:sldId id="438" r:id="rId15"/>
    <p:sldId id="439" r:id="rId16"/>
    <p:sldId id="442" r:id="rId17"/>
    <p:sldId id="443" r:id="rId18"/>
    <p:sldId id="445" r:id="rId19"/>
    <p:sldId id="441" r:id="rId20"/>
    <p:sldId id="381" r:id="rId21"/>
    <p:sldId id="331" r:id="rId22"/>
    <p:sldId id="332"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B42"/>
    <a:srgbClr val="96D9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029" autoAdjust="0"/>
    <p:restoredTop sz="97600"/>
  </p:normalViewPr>
  <p:slideViewPr>
    <p:cSldViewPr snapToGrid="0" snapToObjects="1">
      <p:cViewPr varScale="1">
        <p:scale>
          <a:sx n="146" d="100"/>
          <a:sy n="146" d="100"/>
        </p:scale>
        <p:origin x="192"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80" d="100"/>
          <a:sy n="180" d="100"/>
        </p:scale>
        <p:origin x="-858" y="12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B6D84-2E45-4EB8-8081-AA29FBFDF79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45DA5D61-A53C-4D29-9B8E-36C7A1A0F8E9}">
      <dgm:prSet phldrT="[Text]"/>
      <dgm:spPr/>
      <dgm:t>
        <a:bodyPr/>
        <a:lstStyle/>
        <a:p>
          <a:r>
            <a:rPr lang="en-US" dirty="0"/>
            <a:t>Employee Services Division of Globe Life And Accident Insurance Company</a:t>
          </a:r>
        </a:p>
        <a:p>
          <a:r>
            <a:rPr lang="en-US" dirty="0"/>
            <a:t>(ESD)</a:t>
          </a:r>
        </a:p>
      </dgm:t>
    </dgm:pt>
    <dgm:pt modelId="{753E7875-616B-4A45-89A0-6D1AED753411}" type="parTrans" cxnId="{CE51D8BE-8A4F-41C4-B509-07C6E880574B}">
      <dgm:prSet/>
      <dgm:spPr/>
      <dgm:t>
        <a:bodyPr/>
        <a:lstStyle/>
        <a:p>
          <a:endParaRPr lang="en-US"/>
        </a:p>
      </dgm:t>
    </dgm:pt>
    <dgm:pt modelId="{C68BF934-FBE1-4453-B340-10666344119B}" type="sibTrans" cxnId="{CE51D8BE-8A4F-41C4-B509-07C6E880574B}">
      <dgm:prSet/>
      <dgm:spPr/>
      <dgm:t>
        <a:bodyPr/>
        <a:lstStyle/>
        <a:p>
          <a:endParaRPr lang="en-US"/>
        </a:p>
      </dgm:t>
    </dgm:pt>
    <dgm:pt modelId="{D89D2B6B-2E93-4334-BBC3-424E1D90DBC5}" type="asst">
      <dgm:prSet phldrT="[Text]"/>
      <dgm:spPr/>
      <dgm:t>
        <a:bodyPr/>
        <a:lstStyle/>
        <a:p>
          <a:r>
            <a:rPr lang="en-US" dirty="0"/>
            <a:t>Globe Life And Accident Insurance Company</a:t>
          </a:r>
        </a:p>
      </dgm:t>
    </dgm:pt>
    <dgm:pt modelId="{F5FDD26D-0A8C-4ED4-8AE1-F490104F04A7}" type="parTrans" cxnId="{114CBC51-EB0B-4A50-BC43-46B4C25F898D}">
      <dgm:prSet/>
      <dgm:spPr/>
      <dgm:t>
        <a:bodyPr/>
        <a:lstStyle/>
        <a:p>
          <a:endParaRPr lang="en-US"/>
        </a:p>
      </dgm:t>
    </dgm:pt>
    <dgm:pt modelId="{0FC62134-5906-41E8-9550-5B23140D4E75}" type="sibTrans" cxnId="{114CBC51-EB0B-4A50-BC43-46B4C25F898D}">
      <dgm:prSet/>
      <dgm:spPr/>
      <dgm:t>
        <a:bodyPr/>
        <a:lstStyle/>
        <a:p>
          <a:endParaRPr lang="en-US"/>
        </a:p>
      </dgm:t>
    </dgm:pt>
    <dgm:pt modelId="{C165F861-5E7A-4813-A4D5-2D0D4D266DF7}" type="pres">
      <dgm:prSet presAssocID="{973B6D84-2E45-4EB8-8081-AA29FBFDF798}" presName="hierChild1" presStyleCnt="0">
        <dgm:presLayoutVars>
          <dgm:orgChart val="1"/>
          <dgm:chPref val="1"/>
          <dgm:dir/>
          <dgm:animOne val="branch"/>
          <dgm:animLvl val="lvl"/>
          <dgm:resizeHandles/>
        </dgm:presLayoutVars>
      </dgm:prSet>
      <dgm:spPr/>
    </dgm:pt>
    <dgm:pt modelId="{6C6E3BB0-1058-488A-9DCE-68BED891C4E1}" type="pres">
      <dgm:prSet presAssocID="{45DA5D61-A53C-4D29-9B8E-36C7A1A0F8E9}" presName="hierRoot1" presStyleCnt="0">
        <dgm:presLayoutVars>
          <dgm:hierBranch val="init"/>
        </dgm:presLayoutVars>
      </dgm:prSet>
      <dgm:spPr/>
    </dgm:pt>
    <dgm:pt modelId="{BBD69D9A-2A5F-463D-A6BA-3ECE0E22F8D3}" type="pres">
      <dgm:prSet presAssocID="{45DA5D61-A53C-4D29-9B8E-36C7A1A0F8E9}" presName="rootComposite1" presStyleCnt="0"/>
      <dgm:spPr/>
    </dgm:pt>
    <dgm:pt modelId="{72D4F367-7117-41D9-A4E3-18F35C1CF5D9}" type="pres">
      <dgm:prSet presAssocID="{45DA5D61-A53C-4D29-9B8E-36C7A1A0F8E9}" presName="rootText1" presStyleLbl="node0" presStyleIdx="0" presStyleCnt="1" custScaleX="124760" custScaleY="121668">
        <dgm:presLayoutVars>
          <dgm:chPref val="3"/>
        </dgm:presLayoutVars>
      </dgm:prSet>
      <dgm:spPr>
        <a:prstGeom prst="ellipse">
          <a:avLst/>
        </a:prstGeom>
      </dgm:spPr>
    </dgm:pt>
    <dgm:pt modelId="{439CF828-B97B-445F-987C-52C745CF4BB9}" type="pres">
      <dgm:prSet presAssocID="{45DA5D61-A53C-4D29-9B8E-36C7A1A0F8E9}" presName="rootConnector1" presStyleLbl="node1" presStyleIdx="0" presStyleCnt="0"/>
      <dgm:spPr/>
    </dgm:pt>
    <dgm:pt modelId="{A2C02E09-5A14-42FB-B6B4-56AEB29ACEBB}" type="pres">
      <dgm:prSet presAssocID="{45DA5D61-A53C-4D29-9B8E-36C7A1A0F8E9}" presName="hierChild2" presStyleCnt="0"/>
      <dgm:spPr/>
    </dgm:pt>
    <dgm:pt modelId="{23EF7C5F-687D-48A4-BCA6-5DBA9E3263D2}" type="pres">
      <dgm:prSet presAssocID="{45DA5D61-A53C-4D29-9B8E-36C7A1A0F8E9}" presName="hierChild3" presStyleCnt="0"/>
      <dgm:spPr/>
    </dgm:pt>
    <dgm:pt modelId="{CC117583-3517-415E-84A7-C3E963A549C2}" type="pres">
      <dgm:prSet presAssocID="{F5FDD26D-0A8C-4ED4-8AE1-F490104F04A7}" presName="Name111" presStyleLbl="parChTrans1D2" presStyleIdx="0" presStyleCnt="1"/>
      <dgm:spPr/>
    </dgm:pt>
    <dgm:pt modelId="{0A4FB28B-F472-4A12-9DBE-CE59C03A6BB2}" type="pres">
      <dgm:prSet presAssocID="{D89D2B6B-2E93-4334-BBC3-424E1D90DBC5}" presName="hierRoot3" presStyleCnt="0">
        <dgm:presLayoutVars>
          <dgm:hierBranch val="init"/>
        </dgm:presLayoutVars>
      </dgm:prSet>
      <dgm:spPr/>
    </dgm:pt>
    <dgm:pt modelId="{DCB4F33B-FC47-44C4-BE78-D24AA696B3C0}" type="pres">
      <dgm:prSet presAssocID="{D89D2B6B-2E93-4334-BBC3-424E1D90DBC5}" presName="rootComposite3" presStyleCnt="0"/>
      <dgm:spPr/>
    </dgm:pt>
    <dgm:pt modelId="{ABFDA6C9-8655-4E41-B95D-638A00600445}" type="pres">
      <dgm:prSet presAssocID="{D89D2B6B-2E93-4334-BBC3-424E1D90DBC5}" presName="rootText3" presStyleLbl="asst1" presStyleIdx="0" presStyleCnt="1" custLinFactNeighborX="-58566" custLinFactNeighborY="-34779">
        <dgm:presLayoutVars>
          <dgm:chPref val="3"/>
        </dgm:presLayoutVars>
      </dgm:prSet>
      <dgm:spPr>
        <a:prstGeom prst="ellipse">
          <a:avLst/>
        </a:prstGeom>
      </dgm:spPr>
    </dgm:pt>
    <dgm:pt modelId="{93DB9DE7-53B6-4DA5-988F-1CE1EA40E59C}" type="pres">
      <dgm:prSet presAssocID="{D89D2B6B-2E93-4334-BBC3-424E1D90DBC5}" presName="rootConnector3" presStyleLbl="asst1" presStyleIdx="0" presStyleCnt="1"/>
      <dgm:spPr/>
    </dgm:pt>
    <dgm:pt modelId="{0184CC98-47C2-4500-8222-23D6DBE79A36}" type="pres">
      <dgm:prSet presAssocID="{D89D2B6B-2E93-4334-BBC3-424E1D90DBC5}" presName="hierChild6" presStyleCnt="0"/>
      <dgm:spPr/>
    </dgm:pt>
    <dgm:pt modelId="{ED583E30-D616-418F-93AE-D19D060CBBC0}" type="pres">
      <dgm:prSet presAssocID="{D89D2B6B-2E93-4334-BBC3-424E1D90DBC5}" presName="hierChild7" presStyleCnt="0"/>
      <dgm:spPr/>
    </dgm:pt>
  </dgm:ptLst>
  <dgm:cxnLst>
    <dgm:cxn modelId="{5A3B1B14-4907-4DCA-AB14-F0C47DAE1FBB}" type="presOf" srcId="{F5FDD26D-0A8C-4ED4-8AE1-F490104F04A7}" destId="{CC117583-3517-415E-84A7-C3E963A549C2}" srcOrd="0" destOrd="0" presId="urn:microsoft.com/office/officeart/2005/8/layout/orgChart1"/>
    <dgm:cxn modelId="{114CBC51-EB0B-4A50-BC43-46B4C25F898D}" srcId="{45DA5D61-A53C-4D29-9B8E-36C7A1A0F8E9}" destId="{D89D2B6B-2E93-4334-BBC3-424E1D90DBC5}" srcOrd="0" destOrd="0" parTransId="{F5FDD26D-0A8C-4ED4-8AE1-F490104F04A7}" sibTransId="{0FC62134-5906-41E8-9550-5B23140D4E75}"/>
    <dgm:cxn modelId="{A1EB878A-9594-4AC7-9484-7A05189676CB}" type="presOf" srcId="{45DA5D61-A53C-4D29-9B8E-36C7A1A0F8E9}" destId="{72D4F367-7117-41D9-A4E3-18F35C1CF5D9}" srcOrd="0" destOrd="0" presId="urn:microsoft.com/office/officeart/2005/8/layout/orgChart1"/>
    <dgm:cxn modelId="{0FD247A4-5549-4510-8C77-B3EBEE341EFF}" type="presOf" srcId="{45DA5D61-A53C-4D29-9B8E-36C7A1A0F8E9}" destId="{439CF828-B97B-445F-987C-52C745CF4BB9}" srcOrd="1" destOrd="0" presId="urn:microsoft.com/office/officeart/2005/8/layout/orgChart1"/>
    <dgm:cxn modelId="{C60317AA-6981-4803-8578-2EB661402F3D}" type="presOf" srcId="{973B6D84-2E45-4EB8-8081-AA29FBFDF798}" destId="{C165F861-5E7A-4813-A4D5-2D0D4D266DF7}" srcOrd="0" destOrd="0" presId="urn:microsoft.com/office/officeart/2005/8/layout/orgChart1"/>
    <dgm:cxn modelId="{CE51D8BE-8A4F-41C4-B509-07C6E880574B}" srcId="{973B6D84-2E45-4EB8-8081-AA29FBFDF798}" destId="{45DA5D61-A53C-4D29-9B8E-36C7A1A0F8E9}" srcOrd="0" destOrd="0" parTransId="{753E7875-616B-4A45-89A0-6D1AED753411}" sibTransId="{C68BF934-FBE1-4453-B340-10666344119B}"/>
    <dgm:cxn modelId="{186DD3E3-706F-4A06-95CD-35FE7CDA7B47}" type="presOf" srcId="{D89D2B6B-2E93-4334-BBC3-424E1D90DBC5}" destId="{93DB9DE7-53B6-4DA5-988F-1CE1EA40E59C}" srcOrd="1" destOrd="0" presId="urn:microsoft.com/office/officeart/2005/8/layout/orgChart1"/>
    <dgm:cxn modelId="{6B635AEB-FDC6-4744-9943-DD2A1E708C1D}" type="presOf" srcId="{D89D2B6B-2E93-4334-BBC3-424E1D90DBC5}" destId="{ABFDA6C9-8655-4E41-B95D-638A00600445}" srcOrd="0" destOrd="0" presId="urn:microsoft.com/office/officeart/2005/8/layout/orgChart1"/>
    <dgm:cxn modelId="{FECAB57D-D464-4C72-B5ED-AA0A4F2CFA6B}" type="presParOf" srcId="{C165F861-5E7A-4813-A4D5-2D0D4D266DF7}" destId="{6C6E3BB0-1058-488A-9DCE-68BED891C4E1}" srcOrd="0" destOrd="0" presId="urn:microsoft.com/office/officeart/2005/8/layout/orgChart1"/>
    <dgm:cxn modelId="{4A44821B-A51C-4381-8E24-EE3EC4099D35}" type="presParOf" srcId="{6C6E3BB0-1058-488A-9DCE-68BED891C4E1}" destId="{BBD69D9A-2A5F-463D-A6BA-3ECE0E22F8D3}" srcOrd="0" destOrd="0" presId="urn:microsoft.com/office/officeart/2005/8/layout/orgChart1"/>
    <dgm:cxn modelId="{3BE24CE0-AF1D-4BB2-B325-2BA2DD26C524}" type="presParOf" srcId="{BBD69D9A-2A5F-463D-A6BA-3ECE0E22F8D3}" destId="{72D4F367-7117-41D9-A4E3-18F35C1CF5D9}" srcOrd="0" destOrd="0" presId="urn:microsoft.com/office/officeart/2005/8/layout/orgChart1"/>
    <dgm:cxn modelId="{73EAB635-7564-4F7A-9C09-0C3B0BB89858}" type="presParOf" srcId="{BBD69D9A-2A5F-463D-A6BA-3ECE0E22F8D3}" destId="{439CF828-B97B-445F-987C-52C745CF4BB9}" srcOrd="1" destOrd="0" presId="urn:microsoft.com/office/officeart/2005/8/layout/orgChart1"/>
    <dgm:cxn modelId="{DBEF1ABB-3CC7-4E45-A03F-71BC677A759E}" type="presParOf" srcId="{6C6E3BB0-1058-488A-9DCE-68BED891C4E1}" destId="{A2C02E09-5A14-42FB-B6B4-56AEB29ACEBB}" srcOrd="1" destOrd="0" presId="urn:microsoft.com/office/officeart/2005/8/layout/orgChart1"/>
    <dgm:cxn modelId="{EDFF475E-809F-40A1-A3D0-A6E5EA6CC5E2}" type="presParOf" srcId="{6C6E3BB0-1058-488A-9DCE-68BED891C4E1}" destId="{23EF7C5F-687D-48A4-BCA6-5DBA9E3263D2}" srcOrd="2" destOrd="0" presId="urn:microsoft.com/office/officeart/2005/8/layout/orgChart1"/>
    <dgm:cxn modelId="{64A68238-23C7-4A3F-B9FE-9736C0B285AA}" type="presParOf" srcId="{23EF7C5F-687D-48A4-BCA6-5DBA9E3263D2}" destId="{CC117583-3517-415E-84A7-C3E963A549C2}" srcOrd="0" destOrd="0" presId="urn:microsoft.com/office/officeart/2005/8/layout/orgChart1"/>
    <dgm:cxn modelId="{9A4DB6A6-FA28-4722-9C4D-5DC2CA5A8E15}" type="presParOf" srcId="{23EF7C5F-687D-48A4-BCA6-5DBA9E3263D2}" destId="{0A4FB28B-F472-4A12-9DBE-CE59C03A6BB2}" srcOrd="1" destOrd="0" presId="urn:microsoft.com/office/officeart/2005/8/layout/orgChart1"/>
    <dgm:cxn modelId="{F40DE6FB-D514-40E7-8D43-35922A9ED51B}" type="presParOf" srcId="{0A4FB28B-F472-4A12-9DBE-CE59C03A6BB2}" destId="{DCB4F33B-FC47-44C4-BE78-D24AA696B3C0}" srcOrd="0" destOrd="0" presId="urn:microsoft.com/office/officeart/2005/8/layout/orgChart1"/>
    <dgm:cxn modelId="{DF4F36A6-33CC-4DF5-80D9-67938FF9AC74}" type="presParOf" srcId="{DCB4F33B-FC47-44C4-BE78-D24AA696B3C0}" destId="{ABFDA6C9-8655-4E41-B95D-638A00600445}" srcOrd="0" destOrd="0" presId="urn:microsoft.com/office/officeart/2005/8/layout/orgChart1"/>
    <dgm:cxn modelId="{D42ABCD9-98E8-4D90-B7CB-5D2735CF70CF}" type="presParOf" srcId="{DCB4F33B-FC47-44C4-BE78-D24AA696B3C0}" destId="{93DB9DE7-53B6-4DA5-988F-1CE1EA40E59C}" srcOrd="1" destOrd="0" presId="urn:microsoft.com/office/officeart/2005/8/layout/orgChart1"/>
    <dgm:cxn modelId="{3F6FE3AB-7BDA-4D81-B346-8D62D88BCEFA}" type="presParOf" srcId="{0A4FB28B-F472-4A12-9DBE-CE59C03A6BB2}" destId="{0184CC98-47C2-4500-8222-23D6DBE79A36}" srcOrd="1" destOrd="0" presId="urn:microsoft.com/office/officeart/2005/8/layout/orgChart1"/>
    <dgm:cxn modelId="{58F9E4F7-FA83-4307-A7B9-38FBC7052254}" type="presParOf" srcId="{0A4FB28B-F472-4A12-9DBE-CE59C03A6BB2}" destId="{ED583E30-D616-418F-93AE-D19D060CBBC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0C20D-12C2-4877-BA24-B11DA8EB4D5D}" type="doc">
      <dgm:prSet loTypeId="urn:microsoft.com/office/officeart/2005/8/layout/radial1" loCatId="cycle" qsTypeId="urn:microsoft.com/office/officeart/2005/8/quickstyle/simple1" qsCatId="simple" csTypeId="urn:microsoft.com/office/officeart/2005/8/colors/accent2_2" csCatId="accent2" phldr="1"/>
      <dgm:spPr/>
      <dgm:t>
        <a:bodyPr/>
        <a:lstStyle/>
        <a:p>
          <a:endParaRPr lang="en-US"/>
        </a:p>
      </dgm:t>
    </dgm:pt>
    <dgm:pt modelId="{722F2A7E-1746-4FDF-B65F-1761D6476499}">
      <dgm:prSet phldrT="[Text]"/>
      <dgm:spPr>
        <a:solidFill>
          <a:schemeClr val="tx2"/>
        </a:solidFill>
      </dgm:spPr>
      <dgm:t>
        <a:bodyPr/>
        <a:lstStyle/>
        <a:p>
          <a:r>
            <a:rPr lang="en-US" dirty="0"/>
            <a:t>Whole Life Paid up at Age 65*</a:t>
          </a:r>
        </a:p>
      </dgm:t>
    </dgm:pt>
    <dgm:pt modelId="{5CB89163-9B54-47B9-97EC-A01DD9E4AA1A}" type="parTrans" cxnId="{2CBF7F3F-457D-4E1A-9B77-95E28D41264E}">
      <dgm:prSet/>
      <dgm:spPr/>
      <dgm:t>
        <a:bodyPr/>
        <a:lstStyle/>
        <a:p>
          <a:endParaRPr lang="en-US"/>
        </a:p>
      </dgm:t>
    </dgm:pt>
    <dgm:pt modelId="{E9BC896A-487F-4737-8EE6-549E4F24208B}" type="sibTrans" cxnId="{2CBF7F3F-457D-4E1A-9B77-95E28D41264E}">
      <dgm:prSet/>
      <dgm:spPr/>
      <dgm:t>
        <a:bodyPr/>
        <a:lstStyle/>
        <a:p>
          <a:endParaRPr lang="en-US"/>
        </a:p>
      </dgm:t>
    </dgm:pt>
    <dgm:pt modelId="{58CEA84B-C1E7-4C21-A781-D45DBA2C9524}">
      <dgm:prSet phldrT="[Text]"/>
      <dgm:spPr>
        <a:solidFill>
          <a:schemeClr val="tx2"/>
        </a:solidFill>
      </dgm:spPr>
      <dgm:t>
        <a:bodyPr/>
        <a:lstStyle/>
        <a:p>
          <a:r>
            <a:rPr lang="en-US" dirty="0"/>
            <a:t>Level Premium</a:t>
          </a:r>
        </a:p>
      </dgm:t>
    </dgm:pt>
    <dgm:pt modelId="{8A158C69-1CF3-4AA0-99C9-27BCCD674E05}" type="parTrans" cxnId="{282AA0EB-A689-4963-8D9B-81BA46ECFB46}">
      <dgm:prSet/>
      <dgm:spPr/>
      <dgm:t>
        <a:bodyPr/>
        <a:lstStyle/>
        <a:p>
          <a:endParaRPr lang="en-US" dirty="0"/>
        </a:p>
      </dgm:t>
    </dgm:pt>
    <dgm:pt modelId="{DFB0D86D-57A1-4D9A-AE5F-7147676C27E0}" type="sibTrans" cxnId="{282AA0EB-A689-4963-8D9B-81BA46ECFB46}">
      <dgm:prSet/>
      <dgm:spPr/>
      <dgm:t>
        <a:bodyPr/>
        <a:lstStyle/>
        <a:p>
          <a:endParaRPr lang="en-US"/>
        </a:p>
      </dgm:t>
    </dgm:pt>
    <dgm:pt modelId="{87B416DA-3836-4BFB-B91E-304332E23D80}">
      <dgm:prSet phldrT="[Text]"/>
      <dgm:spPr>
        <a:solidFill>
          <a:schemeClr val="tx2"/>
        </a:solidFill>
      </dgm:spPr>
      <dgm:t>
        <a:bodyPr/>
        <a:lstStyle/>
        <a:p>
          <a:r>
            <a:rPr lang="en-US" dirty="0"/>
            <a:t>Portable Coverage</a:t>
          </a:r>
        </a:p>
      </dgm:t>
    </dgm:pt>
    <dgm:pt modelId="{FCDA9409-5111-41C0-88D5-9CCF18420196}" type="parTrans" cxnId="{AECD07DC-C29A-4D13-AB2F-19377130021F}">
      <dgm:prSet/>
      <dgm:spPr/>
      <dgm:t>
        <a:bodyPr/>
        <a:lstStyle/>
        <a:p>
          <a:endParaRPr lang="en-US" dirty="0"/>
        </a:p>
      </dgm:t>
    </dgm:pt>
    <dgm:pt modelId="{99BB0308-2094-43E5-8C02-0934FA2D6FD8}" type="sibTrans" cxnId="{AECD07DC-C29A-4D13-AB2F-19377130021F}">
      <dgm:prSet/>
      <dgm:spPr/>
      <dgm:t>
        <a:bodyPr/>
        <a:lstStyle/>
        <a:p>
          <a:endParaRPr lang="en-US"/>
        </a:p>
      </dgm:t>
    </dgm:pt>
    <dgm:pt modelId="{EA2BB165-2D14-4FE5-AFC7-F2E683B61CF1}">
      <dgm:prSet phldrT="[Text]"/>
      <dgm:spPr>
        <a:solidFill>
          <a:schemeClr val="tx2"/>
        </a:solidFill>
      </dgm:spPr>
      <dgm:t>
        <a:bodyPr/>
        <a:lstStyle/>
        <a:p>
          <a:r>
            <a:rPr lang="en-US" dirty="0"/>
            <a:t>Permanent Coverage</a:t>
          </a:r>
        </a:p>
      </dgm:t>
    </dgm:pt>
    <dgm:pt modelId="{E2DA63FC-8DBE-4BA9-82AE-49DDB6771250}" type="parTrans" cxnId="{BC2FE0EF-254A-481A-B67E-F7E674100277}">
      <dgm:prSet/>
      <dgm:spPr/>
      <dgm:t>
        <a:bodyPr/>
        <a:lstStyle/>
        <a:p>
          <a:endParaRPr lang="en-US" dirty="0"/>
        </a:p>
      </dgm:t>
    </dgm:pt>
    <dgm:pt modelId="{81823101-057B-46FF-A492-64F8A3AAAC1E}" type="sibTrans" cxnId="{BC2FE0EF-254A-481A-B67E-F7E674100277}">
      <dgm:prSet/>
      <dgm:spPr/>
      <dgm:t>
        <a:bodyPr/>
        <a:lstStyle/>
        <a:p>
          <a:endParaRPr lang="en-US"/>
        </a:p>
      </dgm:t>
    </dgm:pt>
    <dgm:pt modelId="{3B0643A2-91DA-4ECC-B22A-46D8804B0ABE}">
      <dgm:prSet phldrT="[Text]"/>
      <dgm:spPr>
        <a:solidFill>
          <a:schemeClr val="tx2"/>
        </a:solidFill>
      </dgm:spPr>
      <dgm:t>
        <a:bodyPr/>
        <a:lstStyle/>
        <a:p>
          <a:r>
            <a:rPr lang="en-US" dirty="0"/>
            <a:t>Fixed Benefit</a:t>
          </a:r>
        </a:p>
      </dgm:t>
    </dgm:pt>
    <dgm:pt modelId="{04494F5D-703C-4C39-B4B9-07B66363D174}" type="parTrans" cxnId="{DD84B84B-2D89-4B4E-91B5-F649EE7D2E45}">
      <dgm:prSet/>
      <dgm:spPr/>
      <dgm:t>
        <a:bodyPr/>
        <a:lstStyle/>
        <a:p>
          <a:endParaRPr lang="en-US" dirty="0"/>
        </a:p>
      </dgm:t>
    </dgm:pt>
    <dgm:pt modelId="{A4F4A9A7-FA5D-4420-A72A-DB2CB5B5B89A}" type="sibTrans" cxnId="{DD84B84B-2D89-4B4E-91B5-F649EE7D2E45}">
      <dgm:prSet/>
      <dgm:spPr/>
      <dgm:t>
        <a:bodyPr/>
        <a:lstStyle/>
        <a:p>
          <a:endParaRPr lang="en-US"/>
        </a:p>
      </dgm:t>
    </dgm:pt>
    <dgm:pt modelId="{6E9EB087-5758-4AC6-8F9F-6A3E18259082}">
      <dgm:prSet/>
      <dgm:spPr>
        <a:solidFill>
          <a:schemeClr val="tx2"/>
        </a:solidFill>
      </dgm:spPr>
      <dgm:t>
        <a:bodyPr/>
        <a:lstStyle/>
        <a:p>
          <a:r>
            <a:rPr lang="en-US" dirty="0"/>
            <a:t>Generates Cash Value</a:t>
          </a:r>
        </a:p>
      </dgm:t>
    </dgm:pt>
    <dgm:pt modelId="{30C33259-B09B-4857-9DA9-FA43EE5DB8D6}" type="parTrans" cxnId="{75E016EE-83C0-4F85-8AD5-86178A569DD9}">
      <dgm:prSet/>
      <dgm:spPr/>
      <dgm:t>
        <a:bodyPr/>
        <a:lstStyle/>
        <a:p>
          <a:endParaRPr lang="en-US" dirty="0"/>
        </a:p>
      </dgm:t>
    </dgm:pt>
    <dgm:pt modelId="{4DF2A030-3C47-4EB7-8F64-C8912CD9AF76}" type="sibTrans" cxnId="{75E016EE-83C0-4F85-8AD5-86178A569DD9}">
      <dgm:prSet/>
      <dgm:spPr/>
      <dgm:t>
        <a:bodyPr/>
        <a:lstStyle/>
        <a:p>
          <a:endParaRPr lang="en-US"/>
        </a:p>
      </dgm:t>
    </dgm:pt>
    <dgm:pt modelId="{6CDD0FAE-F9C6-4FC9-B52C-B7DB7DD33C62}">
      <dgm:prSet/>
      <dgm:spPr>
        <a:solidFill>
          <a:schemeClr val="tx2"/>
        </a:solidFill>
      </dgm:spPr>
      <dgm:t>
        <a:bodyPr/>
        <a:lstStyle/>
        <a:p>
          <a:r>
            <a:rPr lang="en-US" dirty="0"/>
            <a:t>Guarantee Issue**</a:t>
          </a:r>
        </a:p>
      </dgm:t>
    </dgm:pt>
    <dgm:pt modelId="{678E837E-CB93-4353-B19C-DF499A93C4F2}" type="parTrans" cxnId="{30250579-67BF-4DAA-83AA-ADC50EC5FCDD}">
      <dgm:prSet/>
      <dgm:spPr/>
      <dgm:t>
        <a:bodyPr/>
        <a:lstStyle/>
        <a:p>
          <a:endParaRPr lang="en-US" dirty="0"/>
        </a:p>
      </dgm:t>
    </dgm:pt>
    <dgm:pt modelId="{8A4020BB-6F5D-46C8-8B5A-A89BE8DB14EB}" type="sibTrans" cxnId="{30250579-67BF-4DAA-83AA-ADC50EC5FCDD}">
      <dgm:prSet/>
      <dgm:spPr/>
      <dgm:t>
        <a:bodyPr/>
        <a:lstStyle/>
        <a:p>
          <a:endParaRPr lang="en-US"/>
        </a:p>
      </dgm:t>
    </dgm:pt>
    <dgm:pt modelId="{C0C57500-B5C5-4514-81CD-85B6CA55B5D7}" type="pres">
      <dgm:prSet presAssocID="{A320C20D-12C2-4877-BA24-B11DA8EB4D5D}" presName="cycle" presStyleCnt="0">
        <dgm:presLayoutVars>
          <dgm:chMax val="1"/>
          <dgm:dir/>
          <dgm:animLvl val="ctr"/>
          <dgm:resizeHandles val="exact"/>
        </dgm:presLayoutVars>
      </dgm:prSet>
      <dgm:spPr/>
    </dgm:pt>
    <dgm:pt modelId="{0ECC308E-F92F-4753-A0F5-3966BF49C3EA}" type="pres">
      <dgm:prSet presAssocID="{722F2A7E-1746-4FDF-B65F-1761D6476499}" presName="centerShape" presStyleLbl="node0" presStyleIdx="0" presStyleCnt="1"/>
      <dgm:spPr/>
    </dgm:pt>
    <dgm:pt modelId="{E6D88548-F6A1-463B-8404-855D75FAF608}" type="pres">
      <dgm:prSet presAssocID="{8A158C69-1CF3-4AA0-99C9-27BCCD674E05}" presName="Name9" presStyleLbl="parChTrans1D2" presStyleIdx="0" presStyleCnt="6"/>
      <dgm:spPr/>
    </dgm:pt>
    <dgm:pt modelId="{8185BE82-FAA5-4B4A-87A1-4C05FC4580E7}" type="pres">
      <dgm:prSet presAssocID="{8A158C69-1CF3-4AA0-99C9-27BCCD674E05}" presName="connTx" presStyleLbl="parChTrans1D2" presStyleIdx="0" presStyleCnt="6"/>
      <dgm:spPr/>
    </dgm:pt>
    <dgm:pt modelId="{13D14DC6-D9DD-494B-A4CC-FC732520069C}" type="pres">
      <dgm:prSet presAssocID="{58CEA84B-C1E7-4C21-A781-D45DBA2C9524}" presName="node" presStyleLbl="node1" presStyleIdx="0" presStyleCnt="6">
        <dgm:presLayoutVars>
          <dgm:bulletEnabled val="1"/>
        </dgm:presLayoutVars>
      </dgm:prSet>
      <dgm:spPr/>
    </dgm:pt>
    <dgm:pt modelId="{213FFAF1-9E33-492C-A05C-6790C6A391F5}" type="pres">
      <dgm:prSet presAssocID="{FCDA9409-5111-41C0-88D5-9CCF18420196}" presName="Name9" presStyleLbl="parChTrans1D2" presStyleIdx="1" presStyleCnt="6"/>
      <dgm:spPr/>
    </dgm:pt>
    <dgm:pt modelId="{C434F2BE-83AD-4F0B-9D24-67E68A624FEB}" type="pres">
      <dgm:prSet presAssocID="{FCDA9409-5111-41C0-88D5-9CCF18420196}" presName="connTx" presStyleLbl="parChTrans1D2" presStyleIdx="1" presStyleCnt="6"/>
      <dgm:spPr/>
    </dgm:pt>
    <dgm:pt modelId="{88BABFB8-E7A5-4CB7-B884-9A1F12A2A221}" type="pres">
      <dgm:prSet presAssocID="{87B416DA-3836-4BFB-B91E-304332E23D80}" presName="node" presStyleLbl="node1" presStyleIdx="1" presStyleCnt="6">
        <dgm:presLayoutVars>
          <dgm:bulletEnabled val="1"/>
        </dgm:presLayoutVars>
      </dgm:prSet>
      <dgm:spPr/>
    </dgm:pt>
    <dgm:pt modelId="{5D73B6E0-FBC2-4961-BC85-6D6DE78AA42C}" type="pres">
      <dgm:prSet presAssocID="{E2DA63FC-8DBE-4BA9-82AE-49DDB6771250}" presName="Name9" presStyleLbl="parChTrans1D2" presStyleIdx="2" presStyleCnt="6"/>
      <dgm:spPr/>
    </dgm:pt>
    <dgm:pt modelId="{3D589879-254F-497E-954B-E68018D1D4ED}" type="pres">
      <dgm:prSet presAssocID="{E2DA63FC-8DBE-4BA9-82AE-49DDB6771250}" presName="connTx" presStyleLbl="parChTrans1D2" presStyleIdx="2" presStyleCnt="6"/>
      <dgm:spPr/>
    </dgm:pt>
    <dgm:pt modelId="{8BF87B1A-AC30-43B5-9194-AF1DC24D93C9}" type="pres">
      <dgm:prSet presAssocID="{EA2BB165-2D14-4FE5-AFC7-F2E683B61CF1}" presName="node" presStyleLbl="node1" presStyleIdx="2" presStyleCnt="6">
        <dgm:presLayoutVars>
          <dgm:bulletEnabled val="1"/>
        </dgm:presLayoutVars>
      </dgm:prSet>
      <dgm:spPr/>
    </dgm:pt>
    <dgm:pt modelId="{E711FDEB-FF19-44C2-8B66-864CFD590C13}" type="pres">
      <dgm:prSet presAssocID="{04494F5D-703C-4C39-B4B9-07B66363D174}" presName="Name9" presStyleLbl="parChTrans1D2" presStyleIdx="3" presStyleCnt="6"/>
      <dgm:spPr/>
    </dgm:pt>
    <dgm:pt modelId="{56CCBA5E-E755-49C6-90BD-CDC7CCF05E39}" type="pres">
      <dgm:prSet presAssocID="{04494F5D-703C-4C39-B4B9-07B66363D174}" presName="connTx" presStyleLbl="parChTrans1D2" presStyleIdx="3" presStyleCnt="6"/>
      <dgm:spPr/>
    </dgm:pt>
    <dgm:pt modelId="{011D535C-ACF1-40BC-B531-04A464FC4DD3}" type="pres">
      <dgm:prSet presAssocID="{3B0643A2-91DA-4ECC-B22A-46D8804B0ABE}" presName="node" presStyleLbl="node1" presStyleIdx="3" presStyleCnt="6">
        <dgm:presLayoutVars>
          <dgm:bulletEnabled val="1"/>
        </dgm:presLayoutVars>
      </dgm:prSet>
      <dgm:spPr/>
    </dgm:pt>
    <dgm:pt modelId="{DE60AA02-EE1B-4BB5-B277-6D6B3D859ABC}" type="pres">
      <dgm:prSet presAssocID="{30C33259-B09B-4857-9DA9-FA43EE5DB8D6}" presName="Name9" presStyleLbl="parChTrans1D2" presStyleIdx="4" presStyleCnt="6"/>
      <dgm:spPr/>
    </dgm:pt>
    <dgm:pt modelId="{F8B544CC-6CD6-455B-B401-85D81331E038}" type="pres">
      <dgm:prSet presAssocID="{30C33259-B09B-4857-9DA9-FA43EE5DB8D6}" presName="connTx" presStyleLbl="parChTrans1D2" presStyleIdx="4" presStyleCnt="6"/>
      <dgm:spPr/>
    </dgm:pt>
    <dgm:pt modelId="{BFE78CC7-BD35-4166-B14F-CD3917D11FEB}" type="pres">
      <dgm:prSet presAssocID="{6E9EB087-5758-4AC6-8F9F-6A3E18259082}" presName="node" presStyleLbl="node1" presStyleIdx="4" presStyleCnt="6">
        <dgm:presLayoutVars>
          <dgm:bulletEnabled val="1"/>
        </dgm:presLayoutVars>
      </dgm:prSet>
      <dgm:spPr/>
    </dgm:pt>
    <dgm:pt modelId="{A78BD4AA-FBE9-4569-8873-9F781280FC0F}" type="pres">
      <dgm:prSet presAssocID="{678E837E-CB93-4353-B19C-DF499A93C4F2}" presName="Name9" presStyleLbl="parChTrans1D2" presStyleIdx="5" presStyleCnt="6"/>
      <dgm:spPr/>
    </dgm:pt>
    <dgm:pt modelId="{581E7791-1075-4FC0-8C2D-CC552C7C56AD}" type="pres">
      <dgm:prSet presAssocID="{678E837E-CB93-4353-B19C-DF499A93C4F2}" presName="connTx" presStyleLbl="parChTrans1D2" presStyleIdx="5" presStyleCnt="6"/>
      <dgm:spPr/>
    </dgm:pt>
    <dgm:pt modelId="{3F198A65-592F-40C6-9479-852C78EF55F5}" type="pres">
      <dgm:prSet presAssocID="{6CDD0FAE-F9C6-4FC9-B52C-B7DB7DD33C62}" presName="node" presStyleLbl="node1" presStyleIdx="5" presStyleCnt="6">
        <dgm:presLayoutVars>
          <dgm:bulletEnabled val="1"/>
        </dgm:presLayoutVars>
      </dgm:prSet>
      <dgm:spPr/>
    </dgm:pt>
  </dgm:ptLst>
  <dgm:cxnLst>
    <dgm:cxn modelId="{E8F32B01-E4ED-4B50-AF74-2530D78E3F6F}" type="presOf" srcId="{8A158C69-1CF3-4AA0-99C9-27BCCD674E05}" destId="{E6D88548-F6A1-463B-8404-855D75FAF608}" srcOrd="0" destOrd="0" presId="urn:microsoft.com/office/officeart/2005/8/layout/radial1"/>
    <dgm:cxn modelId="{1672BB0B-5796-418B-A220-04BC6BA1E305}" type="presOf" srcId="{E2DA63FC-8DBE-4BA9-82AE-49DDB6771250}" destId="{5D73B6E0-FBC2-4961-BC85-6D6DE78AA42C}" srcOrd="0" destOrd="0" presId="urn:microsoft.com/office/officeart/2005/8/layout/radial1"/>
    <dgm:cxn modelId="{0AC78B38-28ED-47DB-8FF3-8EDF1850D70F}" type="presOf" srcId="{FCDA9409-5111-41C0-88D5-9CCF18420196}" destId="{213FFAF1-9E33-492C-A05C-6790C6A391F5}" srcOrd="0" destOrd="0" presId="urn:microsoft.com/office/officeart/2005/8/layout/radial1"/>
    <dgm:cxn modelId="{5672483A-95C9-4D2B-8A7A-8A18714EB923}" type="presOf" srcId="{678E837E-CB93-4353-B19C-DF499A93C4F2}" destId="{A78BD4AA-FBE9-4569-8873-9F781280FC0F}" srcOrd="0" destOrd="0" presId="urn:microsoft.com/office/officeart/2005/8/layout/radial1"/>
    <dgm:cxn modelId="{2CBF7F3F-457D-4E1A-9B77-95E28D41264E}" srcId="{A320C20D-12C2-4877-BA24-B11DA8EB4D5D}" destId="{722F2A7E-1746-4FDF-B65F-1761D6476499}" srcOrd="0" destOrd="0" parTransId="{5CB89163-9B54-47B9-97EC-A01DD9E4AA1A}" sibTransId="{E9BC896A-487F-4737-8EE6-549E4F24208B}"/>
    <dgm:cxn modelId="{16C8065F-4DF3-478D-B7E0-C7FEDB88FF39}" type="presOf" srcId="{FCDA9409-5111-41C0-88D5-9CCF18420196}" destId="{C434F2BE-83AD-4F0B-9D24-67E68A624FEB}" srcOrd="1" destOrd="0" presId="urn:microsoft.com/office/officeart/2005/8/layout/radial1"/>
    <dgm:cxn modelId="{1A5B2E66-1CF2-48B6-B231-B0246038311B}" type="presOf" srcId="{722F2A7E-1746-4FDF-B65F-1761D6476499}" destId="{0ECC308E-F92F-4753-A0F5-3966BF49C3EA}" srcOrd="0" destOrd="0" presId="urn:microsoft.com/office/officeart/2005/8/layout/radial1"/>
    <dgm:cxn modelId="{DD84B84B-2D89-4B4E-91B5-F649EE7D2E45}" srcId="{722F2A7E-1746-4FDF-B65F-1761D6476499}" destId="{3B0643A2-91DA-4ECC-B22A-46D8804B0ABE}" srcOrd="3" destOrd="0" parTransId="{04494F5D-703C-4C39-B4B9-07B66363D174}" sibTransId="{A4F4A9A7-FA5D-4420-A72A-DB2CB5B5B89A}"/>
    <dgm:cxn modelId="{2CB4EE71-CAA2-45B7-933D-F9422C2F6C4A}" type="presOf" srcId="{E2DA63FC-8DBE-4BA9-82AE-49DDB6771250}" destId="{3D589879-254F-497E-954B-E68018D1D4ED}" srcOrd="1" destOrd="0" presId="urn:microsoft.com/office/officeart/2005/8/layout/radial1"/>
    <dgm:cxn modelId="{D8E8FC54-4C9F-4B12-A059-9A8CF748C7E5}" type="presOf" srcId="{8A158C69-1CF3-4AA0-99C9-27BCCD674E05}" destId="{8185BE82-FAA5-4B4A-87A1-4C05FC4580E7}" srcOrd="1" destOrd="0" presId="urn:microsoft.com/office/officeart/2005/8/layout/radial1"/>
    <dgm:cxn modelId="{127AC475-14A8-48C9-B0C6-C3C1437E05EC}" type="presOf" srcId="{30C33259-B09B-4857-9DA9-FA43EE5DB8D6}" destId="{DE60AA02-EE1B-4BB5-B277-6D6B3D859ABC}" srcOrd="0" destOrd="0" presId="urn:microsoft.com/office/officeart/2005/8/layout/radial1"/>
    <dgm:cxn modelId="{45620776-58F2-4554-9163-DF8A93C03FA8}" type="presOf" srcId="{EA2BB165-2D14-4FE5-AFC7-F2E683B61CF1}" destId="{8BF87B1A-AC30-43B5-9194-AF1DC24D93C9}" srcOrd="0" destOrd="0" presId="urn:microsoft.com/office/officeart/2005/8/layout/radial1"/>
    <dgm:cxn modelId="{BFE20479-A6CA-4274-A2A6-E2F88E5DF5FF}" type="presOf" srcId="{04494F5D-703C-4C39-B4B9-07B66363D174}" destId="{E711FDEB-FF19-44C2-8B66-864CFD590C13}" srcOrd="0" destOrd="0" presId="urn:microsoft.com/office/officeart/2005/8/layout/radial1"/>
    <dgm:cxn modelId="{30250579-67BF-4DAA-83AA-ADC50EC5FCDD}" srcId="{722F2A7E-1746-4FDF-B65F-1761D6476499}" destId="{6CDD0FAE-F9C6-4FC9-B52C-B7DB7DD33C62}" srcOrd="5" destOrd="0" parTransId="{678E837E-CB93-4353-B19C-DF499A93C4F2}" sibTransId="{8A4020BB-6F5D-46C8-8B5A-A89BE8DB14EB}"/>
    <dgm:cxn modelId="{A5CF3F9C-99E2-46BB-B0A0-274388059BB3}" type="presOf" srcId="{6E9EB087-5758-4AC6-8F9F-6A3E18259082}" destId="{BFE78CC7-BD35-4166-B14F-CD3917D11FEB}" srcOrd="0" destOrd="0" presId="urn:microsoft.com/office/officeart/2005/8/layout/radial1"/>
    <dgm:cxn modelId="{18B6359F-B163-4344-B32D-3F01AD177874}" type="presOf" srcId="{678E837E-CB93-4353-B19C-DF499A93C4F2}" destId="{581E7791-1075-4FC0-8C2D-CC552C7C56AD}" srcOrd="1" destOrd="0" presId="urn:microsoft.com/office/officeart/2005/8/layout/radial1"/>
    <dgm:cxn modelId="{B53086A1-F813-4924-8ED6-2DA04D7B05CE}" type="presOf" srcId="{58CEA84B-C1E7-4C21-A781-D45DBA2C9524}" destId="{13D14DC6-D9DD-494B-A4CC-FC732520069C}" srcOrd="0" destOrd="0" presId="urn:microsoft.com/office/officeart/2005/8/layout/radial1"/>
    <dgm:cxn modelId="{433E3CA3-7B3E-4959-B537-D10C38DFE910}" type="presOf" srcId="{30C33259-B09B-4857-9DA9-FA43EE5DB8D6}" destId="{F8B544CC-6CD6-455B-B401-85D81331E038}" srcOrd="1" destOrd="0" presId="urn:microsoft.com/office/officeart/2005/8/layout/radial1"/>
    <dgm:cxn modelId="{16FA7CAE-7E64-4580-878D-4F5FA2DFB4DF}" type="presOf" srcId="{04494F5D-703C-4C39-B4B9-07B66363D174}" destId="{56CCBA5E-E755-49C6-90BD-CDC7CCF05E39}" srcOrd="1" destOrd="0" presId="urn:microsoft.com/office/officeart/2005/8/layout/radial1"/>
    <dgm:cxn modelId="{D12691B2-1A7A-413F-9A25-C441A2491087}" type="presOf" srcId="{A320C20D-12C2-4877-BA24-B11DA8EB4D5D}" destId="{C0C57500-B5C5-4514-81CD-85B6CA55B5D7}" srcOrd="0" destOrd="0" presId="urn:microsoft.com/office/officeart/2005/8/layout/radial1"/>
    <dgm:cxn modelId="{31DD27CC-D1F9-4520-86A0-ABD1FF62E432}" type="presOf" srcId="{6CDD0FAE-F9C6-4FC9-B52C-B7DB7DD33C62}" destId="{3F198A65-592F-40C6-9479-852C78EF55F5}" srcOrd="0" destOrd="0" presId="urn:microsoft.com/office/officeart/2005/8/layout/radial1"/>
    <dgm:cxn modelId="{AECD07DC-C29A-4D13-AB2F-19377130021F}" srcId="{722F2A7E-1746-4FDF-B65F-1761D6476499}" destId="{87B416DA-3836-4BFB-B91E-304332E23D80}" srcOrd="1" destOrd="0" parTransId="{FCDA9409-5111-41C0-88D5-9CCF18420196}" sibTransId="{99BB0308-2094-43E5-8C02-0934FA2D6FD8}"/>
    <dgm:cxn modelId="{EEC7CAE4-EA24-4C20-A6B1-CF657A2330DC}" type="presOf" srcId="{3B0643A2-91DA-4ECC-B22A-46D8804B0ABE}" destId="{011D535C-ACF1-40BC-B531-04A464FC4DD3}" srcOrd="0" destOrd="0" presId="urn:microsoft.com/office/officeart/2005/8/layout/radial1"/>
    <dgm:cxn modelId="{282AA0EB-A689-4963-8D9B-81BA46ECFB46}" srcId="{722F2A7E-1746-4FDF-B65F-1761D6476499}" destId="{58CEA84B-C1E7-4C21-A781-D45DBA2C9524}" srcOrd="0" destOrd="0" parTransId="{8A158C69-1CF3-4AA0-99C9-27BCCD674E05}" sibTransId="{DFB0D86D-57A1-4D9A-AE5F-7147676C27E0}"/>
    <dgm:cxn modelId="{75E016EE-83C0-4F85-8AD5-86178A569DD9}" srcId="{722F2A7E-1746-4FDF-B65F-1761D6476499}" destId="{6E9EB087-5758-4AC6-8F9F-6A3E18259082}" srcOrd="4" destOrd="0" parTransId="{30C33259-B09B-4857-9DA9-FA43EE5DB8D6}" sibTransId="{4DF2A030-3C47-4EB7-8F64-C8912CD9AF76}"/>
    <dgm:cxn modelId="{BC2FE0EF-254A-481A-B67E-F7E674100277}" srcId="{722F2A7E-1746-4FDF-B65F-1761D6476499}" destId="{EA2BB165-2D14-4FE5-AFC7-F2E683B61CF1}" srcOrd="2" destOrd="0" parTransId="{E2DA63FC-8DBE-4BA9-82AE-49DDB6771250}" sibTransId="{81823101-057B-46FF-A492-64F8A3AAAC1E}"/>
    <dgm:cxn modelId="{343DD2F1-25CF-430B-A89C-370860A9A25D}" type="presOf" srcId="{87B416DA-3836-4BFB-B91E-304332E23D80}" destId="{88BABFB8-E7A5-4CB7-B884-9A1F12A2A221}" srcOrd="0" destOrd="0" presId="urn:microsoft.com/office/officeart/2005/8/layout/radial1"/>
    <dgm:cxn modelId="{03AE881A-C816-4497-97B5-23F4B6655508}" type="presParOf" srcId="{C0C57500-B5C5-4514-81CD-85B6CA55B5D7}" destId="{0ECC308E-F92F-4753-A0F5-3966BF49C3EA}" srcOrd="0" destOrd="0" presId="urn:microsoft.com/office/officeart/2005/8/layout/radial1"/>
    <dgm:cxn modelId="{57AC0F02-EECC-4B3F-8AA4-2151D2B78CF6}" type="presParOf" srcId="{C0C57500-B5C5-4514-81CD-85B6CA55B5D7}" destId="{E6D88548-F6A1-463B-8404-855D75FAF608}" srcOrd="1" destOrd="0" presId="urn:microsoft.com/office/officeart/2005/8/layout/radial1"/>
    <dgm:cxn modelId="{3EE00896-45F9-4362-A4DF-8AAC33161839}" type="presParOf" srcId="{E6D88548-F6A1-463B-8404-855D75FAF608}" destId="{8185BE82-FAA5-4B4A-87A1-4C05FC4580E7}" srcOrd="0" destOrd="0" presId="urn:microsoft.com/office/officeart/2005/8/layout/radial1"/>
    <dgm:cxn modelId="{EF668D9F-F3B9-4C43-8BDB-990448FB6C43}" type="presParOf" srcId="{C0C57500-B5C5-4514-81CD-85B6CA55B5D7}" destId="{13D14DC6-D9DD-494B-A4CC-FC732520069C}" srcOrd="2" destOrd="0" presId="urn:microsoft.com/office/officeart/2005/8/layout/radial1"/>
    <dgm:cxn modelId="{845E643F-B254-46F3-9EFB-0445D4FD8D0D}" type="presParOf" srcId="{C0C57500-B5C5-4514-81CD-85B6CA55B5D7}" destId="{213FFAF1-9E33-492C-A05C-6790C6A391F5}" srcOrd="3" destOrd="0" presId="urn:microsoft.com/office/officeart/2005/8/layout/radial1"/>
    <dgm:cxn modelId="{FAD439E3-70BE-4BAD-818B-67352D06D7E5}" type="presParOf" srcId="{213FFAF1-9E33-492C-A05C-6790C6A391F5}" destId="{C434F2BE-83AD-4F0B-9D24-67E68A624FEB}" srcOrd="0" destOrd="0" presId="urn:microsoft.com/office/officeart/2005/8/layout/radial1"/>
    <dgm:cxn modelId="{1735CF5F-3A37-42E5-B54F-35DC6E91AD11}" type="presParOf" srcId="{C0C57500-B5C5-4514-81CD-85B6CA55B5D7}" destId="{88BABFB8-E7A5-4CB7-B884-9A1F12A2A221}" srcOrd="4" destOrd="0" presId="urn:microsoft.com/office/officeart/2005/8/layout/radial1"/>
    <dgm:cxn modelId="{F6977D21-AD87-4911-8ECD-47B326A041FB}" type="presParOf" srcId="{C0C57500-B5C5-4514-81CD-85B6CA55B5D7}" destId="{5D73B6E0-FBC2-4961-BC85-6D6DE78AA42C}" srcOrd="5" destOrd="0" presId="urn:microsoft.com/office/officeart/2005/8/layout/radial1"/>
    <dgm:cxn modelId="{E307AAAB-816F-4E1E-9FF5-7B2B7E22D6DD}" type="presParOf" srcId="{5D73B6E0-FBC2-4961-BC85-6D6DE78AA42C}" destId="{3D589879-254F-497E-954B-E68018D1D4ED}" srcOrd="0" destOrd="0" presId="urn:microsoft.com/office/officeart/2005/8/layout/radial1"/>
    <dgm:cxn modelId="{DBEB98B0-93F9-4321-8F6E-8A91F5EC7668}" type="presParOf" srcId="{C0C57500-B5C5-4514-81CD-85B6CA55B5D7}" destId="{8BF87B1A-AC30-43B5-9194-AF1DC24D93C9}" srcOrd="6" destOrd="0" presId="urn:microsoft.com/office/officeart/2005/8/layout/radial1"/>
    <dgm:cxn modelId="{8EE587EC-83A2-4D91-ADFE-E0C65B50E9A4}" type="presParOf" srcId="{C0C57500-B5C5-4514-81CD-85B6CA55B5D7}" destId="{E711FDEB-FF19-44C2-8B66-864CFD590C13}" srcOrd="7" destOrd="0" presId="urn:microsoft.com/office/officeart/2005/8/layout/radial1"/>
    <dgm:cxn modelId="{1C486A55-F14D-495B-82B4-77B1D4085477}" type="presParOf" srcId="{E711FDEB-FF19-44C2-8B66-864CFD590C13}" destId="{56CCBA5E-E755-49C6-90BD-CDC7CCF05E39}" srcOrd="0" destOrd="0" presId="urn:microsoft.com/office/officeart/2005/8/layout/radial1"/>
    <dgm:cxn modelId="{22C765C3-5007-42CD-9F49-04AA0B7F7FC3}" type="presParOf" srcId="{C0C57500-B5C5-4514-81CD-85B6CA55B5D7}" destId="{011D535C-ACF1-40BC-B531-04A464FC4DD3}" srcOrd="8" destOrd="0" presId="urn:microsoft.com/office/officeart/2005/8/layout/radial1"/>
    <dgm:cxn modelId="{5E00B7B3-A8E5-4FBE-8713-89E79672A4C0}" type="presParOf" srcId="{C0C57500-B5C5-4514-81CD-85B6CA55B5D7}" destId="{DE60AA02-EE1B-4BB5-B277-6D6B3D859ABC}" srcOrd="9" destOrd="0" presId="urn:microsoft.com/office/officeart/2005/8/layout/radial1"/>
    <dgm:cxn modelId="{62D27B64-6CD7-4D2D-A55B-5CBC5D700B88}" type="presParOf" srcId="{DE60AA02-EE1B-4BB5-B277-6D6B3D859ABC}" destId="{F8B544CC-6CD6-455B-B401-85D81331E038}" srcOrd="0" destOrd="0" presId="urn:microsoft.com/office/officeart/2005/8/layout/radial1"/>
    <dgm:cxn modelId="{F1B9003A-E123-474F-973B-6EAA6A61C136}" type="presParOf" srcId="{C0C57500-B5C5-4514-81CD-85B6CA55B5D7}" destId="{BFE78CC7-BD35-4166-B14F-CD3917D11FEB}" srcOrd="10" destOrd="0" presId="urn:microsoft.com/office/officeart/2005/8/layout/radial1"/>
    <dgm:cxn modelId="{850D8A46-FEC0-4D8D-83C4-61AA307379E9}" type="presParOf" srcId="{C0C57500-B5C5-4514-81CD-85B6CA55B5D7}" destId="{A78BD4AA-FBE9-4569-8873-9F781280FC0F}" srcOrd="11" destOrd="0" presId="urn:microsoft.com/office/officeart/2005/8/layout/radial1"/>
    <dgm:cxn modelId="{E681C119-C11D-435C-9AF5-617E80D8E14C}" type="presParOf" srcId="{A78BD4AA-FBE9-4569-8873-9F781280FC0F}" destId="{581E7791-1075-4FC0-8C2D-CC552C7C56AD}" srcOrd="0" destOrd="0" presId="urn:microsoft.com/office/officeart/2005/8/layout/radial1"/>
    <dgm:cxn modelId="{A11C6869-5CF0-4102-9963-3F3DBF4BDC04}" type="presParOf" srcId="{C0C57500-B5C5-4514-81CD-85B6CA55B5D7}" destId="{3F198A65-592F-40C6-9479-852C78EF55F5}"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7583-3517-415E-84A7-C3E963A549C2}">
      <dsp:nvSpPr>
        <dsp:cNvPr id="0" name=""/>
        <dsp:cNvSpPr/>
      </dsp:nvSpPr>
      <dsp:spPr>
        <a:xfrm>
          <a:off x="2402945" y="1462513"/>
          <a:ext cx="555484" cy="687494"/>
        </a:xfrm>
        <a:custGeom>
          <a:avLst/>
          <a:gdLst/>
          <a:ahLst/>
          <a:cxnLst/>
          <a:rect l="0" t="0" r="0" b="0"/>
          <a:pathLst>
            <a:path>
              <a:moveTo>
                <a:pt x="555484" y="0"/>
              </a:moveTo>
              <a:lnTo>
                <a:pt x="555484" y="687494"/>
              </a:lnTo>
              <a:lnTo>
                <a:pt x="0" y="68749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4F367-7117-41D9-A4E3-18F35C1CF5D9}">
      <dsp:nvSpPr>
        <dsp:cNvPr id="0" name=""/>
        <dsp:cNvSpPr/>
      </dsp:nvSpPr>
      <dsp:spPr>
        <a:xfrm>
          <a:off x="1459472" y="705"/>
          <a:ext cx="2997914" cy="14618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Employee Services Division of Globe Life And Accident Insurance Company</a:t>
          </a:r>
        </a:p>
        <a:p>
          <a:pPr marL="0" lvl="0" indent="0" algn="ctr" defTabSz="622300">
            <a:lnSpc>
              <a:spcPct val="90000"/>
            </a:lnSpc>
            <a:spcBef>
              <a:spcPct val="0"/>
            </a:spcBef>
            <a:spcAft>
              <a:spcPct val="35000"/>
            </a:spcAft>
            <a:buNone/>
          </a:pPr>
          <a:r>
            <a:rPr lang="en-US" sz="1400" kern="1200" dirty="0"/>
            <a:t>(ESD)</a:t>
          </a:r>
        </a:p>
      </dsp:txBody>
      <dsp:txXfrm>
        <a:off x="1898506" y="214782"/>
        <a:ext cx="2119846" cy="1033653"/>
      </dsp:txXfrm>
    </dsp:sp>
    <dsp:sp modelId="{ABFDA6C9-8655-4E41-B95D-638A00600445}">
      <dsp:nvSpPr>
        <dsp:cNvPr id="0" name=""/>
        <dsp:cNvSpPr/>
      </dsp:nvSpPr>
      <dsp:spPr>
        <a:xfrm>
          <a:off x="0" y="1549271"/>
          <a:ext cx="2402945" cy="120147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Globe Life And Accident Insurance Company</a:t>
          </a:r>
        </a:p>
      </dsp:txBody>
      <dsp:txXfrm>
        <a:off x="351903" y="1725223"/>
        <a:ext cx="1699139" cy="84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C308E-F92F-4753-A0F5-3966BF49C3EA}">
      <dsp:nvSpPr>
        <dsp:cNvPr id="0" name=""/>
        <dsp:cNvSpPr/>
      </dsp:nvSpPr>
      <dsp:spPr>
        <a:xfrm>
          <a:off x="1981329" y="1339980"/>
          <a:ext cx="1028439" cy="102843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Whole Life Paid up at Age 65*</a:t>
          </a:r>
        </a:p>
      </dsp:txBody>
      <dsp:txXfrm>
        <a:off x="2131940" y="1490591"/>
        <a:ext cx="727217" cy="727217"/>
      </dsp:txXfrm>
    </dsp:sp>
    <dsp:sp modelId="{E6D88548-F6A1-463B-8404-855D75FAF608}">
      <dsp:nvSpPr>
        <dsp:cNvPr id="0" name=""/>
        <dsp:cNvSpPr/>
      </dsp:nvSpPr>
      <dsp:spPr>
        <a:xfrm rot="16200000">
          <a:off x="2341016" y="1166901"/>
          <a:ext cx="309066" cy="37089"/>
        </a:xfrm>
        <a:custGeom>
          <a:avLst/>
          <a:gdLst/>
          <a:ahLst/>
          <a:cxnLst/>
          <a:rect l="0" t="0" r="0" b="0"/>
          <a:pathLst>
            <a:path>
              <a:moveTo>
                <a:pt x="0" y="18544"/>
              </a:moveTo>
              <a:lnTo>
                <a:pt x="309066" y="185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87822" y="1177720"/>
        <a:ext cx="15453" cy="15453"/>
      </dsp:txXfrm>
    </dsp:sp>
    <dsp:sp modelId="{13D14DC6-D9DD-494B-A4CC-FC732520069C}">
      <dsp:nvSpPr>
        <dsp:cNvPr id="0" name=""/>
        <dsp:cNvSpPr/>
      </dsp:nvSpPr>
      <dsp:spPr>
        <a:xfrm>
          <a:off x="1981329" y="2474"/>
          <a:ext cx="1028439" cy="102843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Level Premium</a:t>
          </a:r>
        </a:p>
      </dsp:txBody>
      <dsp:txXfrm>
        <a:off x="2131940" y="153085"/>
        <a:ext cx="727217" cy="727217"/>
      </dsp:txXfrm>
    </dsp:sp>
    <dsp:sp modelId="{213FFAF1-9E33-492C-A05C-6790C6A391F5}">
      <dsp:nvSpPr>
        <dsp:cNvPr id="0" name=""/>
        <dsp:cNvSpPr/>
      </dsp:nvSpPr>
      <dsp:spPr>
        <a:xfrm rot="19800000">
          <a:off x="2920173" y="1501278"/>
          <a:ext cx="309066" cy="37089"/>
        </a:xfrm>
        <a:custGeom>
          <a:avLst/>
          <a:gdLst/>
          <a:ahLst/>
          <a:cxnLst/>
          <a:rect l="0" t="0" r="0" b="0"/>
          <a:pathLst>
            <a:path>
              <a:moveTo>
                <a:pt x="0" y="18544"/>
              </a:moveTo>
              <a:lnTo>
                <a:pt x="309066" y="185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66980" y="1512096"/>
        <a:ext cx="15453" cy="15453"/>
      </dsp:txXfrm>
    </dsp:sp>
    <dsp:sp modelId="{88BABFB8-E7A5-4CB7-B884-9A1F12A2A221}">
      <dsp:nvSpPr>
        <dsp:cNvPr id="0" name=""/>
        <dsp:cNvSpPr/>
      </dsp:nvSpPr>
      <dsp:spPr>
        <a:xfrm>
          <a:off x="3139644" y="671227"/>
          <a:ext cx="1028439" cy="102843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Portable Coverage</a:t>
          </a:r>
        </a:p>
      </dsp:txBody>
      <dsp:txXfrm>
        <a:off x="3290255" y="821838"/>
        <a:ext cx="727217" cy="727217"/>
      </dsp:txXfrm>
    </dsp:sp>
    <dsp:sp modelId="{5D73B6E0-FBC2-4961-BC85-6D6DE78AA42C}">
      <dsp:nvSpPr>
        <dsp:cNvPr id="0" name=""/>
        <dsp:cNvSpPr/>
      </dsp:nvSpPr>
      <dsp:spPr>
        <a:xfrm rot="1800000">
          <a:off x="2920173" y="2170031"/>
          <a:ext cx="309066" cy="37089"/>
        </a:xfrm>
        <a:custGeom>
          <a:avLst/>
          <a:gdLst/>
          <a:ahLst/>
          <a:cxnLst/>
          <a:rect l="0" t="0" r="0" b="0"/>
          <a:pathLst>
            <a:path>
              <a:moveTo>
                <a:pt x="0" y="18544"/>
              </a:moveTo>
              <a:lnTo>
                <a:pt x="309066" y="185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66980" y="2180849"/>
        <a:ext cx="15453" cy="15453"/>
      </dsp:txXfrm>
    </dsp:sp>
    <dsp:sp modelId="{8BF87B1A-AC30-43B5-9194-AF1DC24D93C9}">
      <dsp:nvSpPr>
        <dsp:cNvPr id="0" name=""/>
        <dsp:cNvSpPr/>
      </dsp:nvSpPr>
      <dsp:spPr>
        <a:xfrm>
          <a:off x="3139644" y="2008733"/>
          <a:ext cx="1028439" cy="102843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Permanent Coverage</a:t>
          </a:r>
        </a:p>
      </dsp:txBody>
      <dsp:txXfrm>
        <a:off x="3290255" y="2159344"/>
        <a:ext cx="727217" cy="727217"/>
      </dsp:txXfrm>
    </dsp:sp>
    <dsp:sp modelId="{E711FDEB-FF19-44C2-8B66-864CFD590C13}">
      <dsp:nvSpPr>
        <dsp:cNvPr id="0" name=""/>
        <dsp:cNvSpPr/>
      </dsp:nvSpPr>
      <dsp:spPr>
        <a:xfrm rot="5400000">
          <a:off x="2341016" y="2504408"/>
          <a:ext cx="309066" cy="37089"/>
        </a:xfrm>
        <a:custGeom>
          <a:avLst/>
          <a:gdLst/>
          <a:ahLst/>
          <a:cxnLst/>
          <a:rect l="0" t="0" r="0" b="0"/>
          <a:pathLst>
            <a:path>
              <a:moveTo>
                <a:pt x="0" y="18544"/>
              </a:moveTo>
              <a:lnTo>
                <a:pt x="309066" y="185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87822" y="2515226"/>
        <a:ext cx="15453" cy="15453"/>
      </dsp:txXfrm>
    </dsp:sp>
    <dsp:sp modelId="{011D535C-ACF1-40BC-B531-04A464FC4DD3}">
      <dsp:nvSpPr>
        <dsp:cNvPr id="0" name=""/>
        <dsp:cNvSpPr/>
      </dsp:nvSpPr>
      <dsp:spPr>
        <a:xfrm>
          <a:off x="1981329" y="2677486"/>
          <a:ext cx="1028439" cy="102843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Fixed Benefit</a:t>
          </a:r>
        </a:p>
      </dsp:txBody>
      <dsp:txXfrm>
        <a:off x="2131940" y="2828097"/>
        <a:ext cx="727217" cy="727217"/>
      </dsp:txXfrm>
    </dsp:sp>
    <dsp:sp modelId="{DE60AA02-EE1B-4BB5-B277-6D6B3D859ABC}">
      <dsp:nvSpPr>
        <dsp:cNvPr id="0" name=""/>
        <dsp:cNvSpPr/>
      </dsp:nvSpPr>
      <dsp:spPr>
        <a:xfrm rot="9000000">
          <a:off x="1761858" y="2170031"/>
          <a:ext cx="309066" cy="37089"/>
        </a:xfrm>
        <a:custGeom>
          <a:avLst/>
          <a:gdLst/>
          <a:ahLst/>
          <a:cxnLst/>
          <a:rect l="0" t="0" r="0" b="0"/>
          <a:pathLst>
            <a:path>
              <a:moveTo>
                <a:pt x="0" y="18544"/>
              </a:moveTo>
              <a:lnTo>
                <a:pt x="309066" y="185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908665" y="2180849"/>
        <a:ext cx="15453" cy="15453"/>
      </dsp:txXfrm>
    </dsp:sp>
    <dsp:sp modelId="{BFE78CC7-BD35-4166-B14F-CD3917D11FEB}">
      <dsp:nvSpPr>
        <dsp:cNvPr id="0" name=""/>
        <dsp:cNvSpPr/>
      </dsp:nvSpPr>
      <dsp:spPr>
        <a:xfrm>
          <a:off x="823015" y="2008733"/>
          <a:ext cx="1028439" cy="102843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Generates Cash Value</a:t>
          </a:r>
        </a:p>
      </dsp:txBody>
      <dsp:txXfrm>
        <a:off x="973626" y="2159344"/>
        <a:ext cx="727217" cy="727217"/>
      </dsp:txXfrm>
    </dsp:sp>
    <dsp:sp modelId="{A78BD4AA-FBE9-4569-8873-9F781280FC0F}">
      <dsp:nvSpPr>
        <dsp:cNvPr id="0" name=""/>
        <dsp:cNvSpPr/>
      </dsp:nvSpPr>
      <dsp:spPr>
        <a:xfrm rot="12600000">
          <a:off x="1761858" y="1501278"/>
          <a:ext cx="309066" cy="37089"/>
        </a:xfrm>
        <a:custGeom>
          <a:avLst/>
          <a:gdLst/>
          <a:ahLst/>
          <a:cxnLst/>
          <a:rect l="0" t="0" r="0" b="0"/>
          <a:pathLst>
            <a:path>
              <a:moveTo>
                <a:pt x="0" y="18544"/>
              </a:moveTo>
              <a:lnTo>
                <a:pt x="309066" y="185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908665" y="1512096"/>
        <a:ext cx="15453" cy="15453"/>
      </dsp:txXfrm>
    </dsp:sp>
    <dsp:sp modelId="{3F198A65-592F-40C6-9479-852C78EF55F5}">
      <dsp:nvSpPr>
        <dsp:cNvPr id="0" name=""/>
        <dsp:cNvSpPr/>
      </dsp:nvSpPr>
      <dsp:spPr>
        <a:xfrm>
          <a:off x="823015" y="671227"/>
          <a:ext cx="1028439" cy="1028439"/>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Guarantee Issue**</a:t>
          </a:r>
        </a:p>
      </dsp:txBody>
      <dsp:txXfrm>
        <a:off x="973626" y="821838"/>
        <a:ext cx="727217" cy="7272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F5E6D-2357-764A-9726-AD227C43FA94}" type="datetimeFigureOut">
              <a:rPr lang="en-US" smtClean="0"/>
              <a:t>10/20/2025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92826-E6BA-CE49-9AB7-7DF9FF734C44}" type="slidenum">
              <a:rPr lang="en-US" smtClean="0"/>
              <a:t>‹#›</a:t>
            </a:fld>
            <a:endParaRPr lang="en-US" dirty="0"/>
          </a:p>
        </p:txBody>
      </p:sp>
    </p:spTree>
    <p:extLst>
      <p:ext uri="{BB962C8B-B14F-4D97-AF65-F5344CB8AC3E}">
        <p14:creationId xmlns:p14="http://schemas.microsoft.com/office/powerpoint/2010/main" val="404259790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1</a:t>
            </a:fld>
            <a:endParaRPr lang="en-US" dirty="0"/>
          </a:p>
        </p:txBody>
      </p:sp>
    </p:spTree>
    <p:extLst>
      <p:ext uri="{BB962C8B-B14F-4D97-AF65-F5344CB8AC3E}">
        <p14:creationId xmlns:p14="http://schemas.microsoft.com/office/powerpoint/2010/main" val="284662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15</a:t>
            </a:fld>
            <a:endParaRPr lang="en-US" dirty="0"/>
          </a:p>
        </p:txBody>
      </p:sp>
    </p:spTree>
    <p:extLst>
      <p:ext uri="{BB962C8B-B14F-4D97-AF65-F5344CB8AC3E}">
        <p14:creationId xmlns:p14="http://schemas.microsoft.com/office/powerpoint/2010/main" val="385979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16</a:t>
            </a:fld>
            <a:endParaRPr lang="en-US" dirty="0"/>
          </a:p>
        </p:txBody>
      </p:sp>
    </p:spTree>
    <p:extLst>
      <p:ext uri="{BB962C8B-B14F-4D97-AF65-F5344CB8AC3E}">
        <p14:creationId xmlns:p14="http://schemas.microsoft.com/office/powerpoint/2010/main" val="2206325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17</a:t>
            </a:fld>
            <a:endParaRPr lang="en-US" dirty="0"/>
          </a:p>
        </p:txBody>
      </p:sp>
    </p:spTree>
    <p:extLst>
      <p:ext uri="{BB962C8B-B14F-4D97-AF65-F5344CB8AC3E}">
        <p14:creationId xmlns:p14="http://schemas.microsoft.com/office/powerpoint/2010/main" val="421036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19</a:t>
            </a:fld>
            <a:endParaRPr lang="en-US" dirty="0"/>
          </a:p>
        </p:txBody>
      </p:sp>
    </p:spTree>
    <p:extLst>
      <p:ext uri="{BB962C8B-B14F-4D97-AF65-F5344CB8AC3E}">
        <p14:creationId xmlns:p14="http://schemas.microsoft.com/office/powerpoint/2010/main" val="3386298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292826-E6BA-CE49-9AB7-7DF9FF734C44}" type="slidenum">
              <a:rPr lang="en-US" smtClean="0"/>
              <a:t>20</a:t>
            </a:fld>
            <a:endParaRPr lang="en-US" dirty="0"/>
          </a:p>
        </p:txBody>
      </p:sp>
    </p:spTree>
    <p:extLst>
      <p:ext uri="{BB962C8B-B14F-4D97-AF65-F5344CB8AC3E}">
        <p14:creationId xmlns:p14="http://schemas.microsoft.com/office/powerpoint/2010/main" val="2460647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21</a:t>
            </a:fld>
            <a:endParaRPr lang="en-US" dirty="0"/>
          </a:p>
        </p:txBody>
      </p:sp>
    </p:spTree>
    <p:extLst>
      <p:ext uri="{BB962C8B-B14F-4D97-AF65-F5344CB8AC3E}">
        <p14:creationId xmlns:p14="http://schemas.microsoft.com/office/powerpoint/2010/main" val="88496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4</a:t>
            </a:fld>
            <a:endParaRPr lang="en-US" dirty="0"/>
          </a:p>
        </p:txBody>
      </p:sp>
    </p:spTree>
    <p:extLst>
      <p:ext uri="{BB962C8B-B14F-4D97-AF65-F5344CB8AC3E}">
        <p14:creationId xmlns:p14="http://schemas.microsoft.com/office/powerpoint/2010/main" val="280154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thank you committee members for allowing Globe Life to present today.  </a:t>
            </a:r>
          </a:p>
          <a:p>
            <a:endParaRPr lang="en-US" dirty="0"/>
          </a:p>
          <a:p>
            <a:r>
              <a:rPr lang="en-US" dirty="0"/>
              <a:t>My Name is Omar Borrego…</a:t>
            </a:r>
          </a:p>
          <a:p>
            <a:endParaRPr lang="en-US" dirty="0"/>
          </a:p>
          <a:p>
            <a:r>
              <a:rPr lang="en-US" dirty="0"/>
              <a:t>We find ourselves today in unique times.  It is encouraging and appreciated that we have  the ability to move forward with this RFP process.</a:t>
            </a:r>
          </a:p>
          <a:p>
            <a:endParaRPr lang="en-US" dirty="0"/>
          </a:p>
          <a:p>
            <a:r>
              <a:rPr lang="en-US" dirty="0"/>
              <a:t>For over 40 years the Employee Services Division of Globe Life has been committed to servicing the government employee market. The goal of our presentation is to highlight the unique offerings Globe Life has for you.  </a:t>
            </a:r>
          </a:p>
          <a:p>
            <a:endParaRPr lang="en-US" dirty="0"/>
          </a:p>
          <a:p>
            <a:r>
              <a:rPr lang="en-US" b="1" dirty="0"/>
              <a:t>The State of New Mexico is very fortunate to have individuals like yourselves looking out for their best interest. I saw this demonstrated by the descriptive nature of your questions to us. You’ve asked how we will be there for that “grieving” family that lost a loved one that was the sole income earner.  </a:t>
            </a:r>
          </a:p>
          <a:p>
            <a:endParaRPr lang="en-US" b="1" dirty="0"/>
          </a:p>
          <a:p>
            <a:r>
              <a:rPr lang="en-US" b="1" dirty="0"/>
              <a:t>It is that level of compassion that needs to surround the topic of life insurance. </a:t>
            </a:r>
          </a:p>
          <a:p>
            <a:r>
              <a:rPr lang="en-US" dirty="0"/>
              <a:t> </a:t>
            </a:r>
          </a:p>
          <a:p>
            <a:r>
              <a:rPr lang="en-US" dirty="0"/>
              <a:t>Fact of the matter is that all insurance providers need to address there claims in a legal and expeditious manner.   They need to offer solid customer service and make it easy to do business with.</a:t>
            </a:r>
          </a:p>
          <a:p>
            <a:endParaRPr lang="en-US" dirty="0"/>
          </a:p>
          <a:p>
            <a:r>
              <a:rPr lang="en-US" dirty="0"/>
              <a:t>However, if the insurance is not purchased…then the client will never know how claims would have been paid and customer service handled.  Therefore it comes down to the caliber of agent in discussion with the employee. </a:t>
            </a:r>
          </a:p>
          <a:p>
            <a:r>
              <a:rPr lang="en-US" dirty="0"/>
              <a:t> </a:t>
            </a:r>
          </a:p>
          <a:p>
            <a:r>
              <a:rPr lang="en-US" dirty="0"/>
              <a:t>This is where I feel a large strength of Globe Life resides…In the hands of the enrollers that take the time to EDUCATE a client on their existing coverage. They have a PASSION for life insurance.  </a:t>
            </a:r>
          </a:p>
          <a:p>
            <a:r>
              <a:rPr lang="en-US" dirty="0"/>
              <a:t> </a:t>
            </a:r>
          </a:p>
          <a:p>
            <a:r>
              <a:rPr lang="en-US" dirty="0"/>
              <a:t>Here is a quote that I feel summarizes what Globe Life is all about. “”””””</a:t>
            </a:r>
          </a:p>
          <a:p>
            <a:r>
              <a:rPr lang="en-US" dirty="0"/>
              <a:t> </a:t>
            </a:r>
          </a:p>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5</a:t>
            </a:fld>
            <a:endParaRPr lang="en-US" dirty="0"/>
          </a:p>
        </p:txBody>
      </p:sp>
    </p:spTree>
    <p:extLst>
      <p:ext uri="{BB962C8B-B14F-4D97-AF65-F5344CB8AC3E}">
        <p14:creationId xmlns:p14="http://schemas.microsoft.com/office/powerpoint/2010/main" val="341790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6</a:t>
            </a:fld>
            <a:endParaRPr lang="en-US" dirty="0"/>
          </a:p>
        </p:txBody>
      </p:sp>
    </p:spTree>
    <p:extLst>
      <p:ext uri="{BB962C8B-B14F-4D97-AF65-F5344CB8AC3E}">
        <p14:creationId xmlns:p14="http://schemas.microsoft.com/office/powerpoint/2010/main" val="280154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9</a:t>
            </a:fld>
            <a:endParaRPr lang="en-US" dirty="0"/>
          </a:p>
        </p:txBody>
      </p:sp>
    </p:spTree>
    <p:extLst>
      <p:ext uri="{BB962C8B-B14F-4D97-AF65-F5344CB8AC3E}">
        <p14:creationId xmlns:p14="http://schemas.microsoft.com/office/powerpoint/2010/main" val="338629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10</a:t>
            </a:fld>
            <a:endParaRPr lang="en-US" dirty="0"/>
          </a:p>
        </p:txBody>
      </p:sp>
    </p:spTree>
    <p:extLst>
      <p:ext uri="{BB962C8B-B14F-4D97-AF65-F5344CB8AC3E}">
        <p14:creationId xmlns:p14="http://schemas.microsoft.com/office/powerpoint/2010/main" val="19274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This slide covers your question related to “savings opportunities” during the pendency of a plan.</a:t>
            </a:r>
          </a:p>
          <a:p>
            <a:endParaRPr lang="en-US" dirty="0"/>
          </a:p>
          <a:p>
            <a:r>
              <a:rPr lang="en-US" dirty="0"/>
              <a:t>This Whole Life Product is permanent and portable.</a:t>
            </a:r>
          </a:p>
          <a:p>
            <a:endParaRPr lang="en-US" dirty="0"/>
          </a:p>
          <a:p>
            <a:r>
              <a:rPr lang="en-US" dirty="0"/>
              <a:t>Our obligation to a policyholder begins at point of issuance of a policy.</a:t>
            </a:r>
          </a:p>
          <a:p>
            <a:endParaRPr lang="en-US" dirty="0"/>
          </a:p>
          <a:p>
            <a:r>
              <a:rPr lang="en-US" dirty="0"/>
              <a:t>Globe Life Whole Life Product is an individual product where conversion is not applicable.</a:t>
            </a:r>
          </a:p>
          <a:p>
            <a:endParaRPr lang="en-US" dirty="0"/>
          </a:p>
          <a:p>
            <a:endParaRPr lang="en-US" dirty="0"/>
          </a:p>
          <a:p>
            <a:r>
              <a:rPr lang="en-US" sz="2800" b="1" i="1" u="sng" dirty="0">
                <a:solidFill>
                  <a:srgbClr val="FF0000"/>
                </a:solidFill>
              </a:rPr>
              <a:t>Q2 = savings opportunity</a:t>
            </a:r>
          </a:p>
        </p:txBody>
      </p:sp>
      <p:sp>
        <p:nvSpPr>
          <p:cNvPr id="4" name="Slide Number Placeholder 3"/>
          <p:cNvSpPr>
            <a:spLocks noGrp="1"/>
          </p:cNvSpPr>
          <p:nvPr>
            <p:ph type="sldNum" sz="quarter" idx="10"/>
          </p:nvPr>
        </p:nvSpPr>
        <p:spPr/>
        <p:txBody>
          <a:bodyPr/>
          <a:lstStyle/>
          <a:p>
            <a:fld id="{5C292826-E6BA-CE49-9AB7-7DF9FF734C44}" type="slidenum">
              <a:rPr lang="en-US" smtClean="0"/>
              <a:t>11</a:t>
            </a:fld>
            <a:endParaRPr lang="en-US" dirty="0"/>
          </a:p>
        </p:txBody>
      </p:sp>
    </p:spTree>
    <p:extLst>
      <p:ext uri="{BB962C8B-B14F-4D97-AF65-F5344CB8AC3E}">
        <p14:creationId xmlns:p14="http://schemas.microsoft.com/office/powerpoint/2010/main" val="341896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13</a:t>
            </a:fld>
            <a:endParaRPr lang="en-US" dirty="0"/>
          </a:p>
        </p:txBody>
      </p:sp>
    </p:spTree>
    <p:extLst>
      <p:ext uri="{BB962C8B-B14F-4D97-AF65-F5344CB8AC3E}">
        <p14:creationId xmlns:p14="http://schemas.microsoft.com/office/powerpoint/2010/main" val="338629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92826-E6BA-CE49-9AB7-7DF9FF734C44}" type="slidenum">
              <a:rPr lang="en-US" smtClean="0"/>
              <a:t>14</a:t>
            </a:fld>
            <a:endParaRPr lang="en-US" dirty="0"/>
          </a:p>
        </p:txBody>
      </p:sp>
    </p:spTree>
    <p:extLst>
      <p:ext uri="{BB962C8B-B14F-4D97-AF65-F5344CB8AC3E}">
        <p14:creationId xmlns:p14="http://schemas.microsoft.com/office/powerpoint/2010/main" val="3386298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5498C8-31B7-7842-896A-DD7502FEF1F7}"/>
              </a:ext>
            </a:extLst>
          </p:cNvPr>
          <p:cNvPicPr>
            <a:picLocks noChangeAspect="1"/>
          </p:cNvPicPr>
          <p:nvPr userDrawn="1"/>
        </p:nvPicPr>
        <p:blipFill>
          <a:blip r:embed="rId2"/>
          <a:stretch>
            <a:fillRect/>
          </a:stretch>
        </p:blipFill>
        <p:spPr>
          <a:xfrm>
            <a:off x="398516" y="4540677"/>
            <a:ext cx="1864392" cy="424174"/>
          </a:xfrm>
          <a:prstGeom prst="rect">
            <a:avLst/>
          </a:prstGeom>
        </p:spPr>
      </p:pic>
      <p:pic>
        <p:nvPicPr>
          <p:cNvPr id="8" name="Picture 7">
            <a:extLst>
              <a:ext uri="{FF2B5EF4-FFF2-40B4-BE49-F238E27FC236}">
                <a16:creationId xmlns:a16="http://schemas.microsoft.com/office/drawing/2014/main" id="{98112874-12C0-1B45-8FF6-E421EDF9DB60}"/>
              </a:ext>
            </a:extLst>
          </p:cNvPr>
          <p:cNvPicPr>
            <a:picLocks noChangeAspect="1"/>
          </p:cNvPicPr>
          <p:nvPr userDrawn="1"/>
        </p:nvPicPr>
        <p:blipFill>
          <a:blip r:embed="rId3"/>
          <a:stretch>
            <a:fillRect/>
          </a:stretch>
        </p:blipFill>
        <p:spPr>
          <a:xfrm>
            <a:off x="0" y="0"/>
            <a:ext cx="9144000" cy="4292600"/>
          </a:xfrm>
          <a:prstGeom prst="rect">
            <a:avLst/>
          </a:prstGeom>
        </p:spPr>
      </p:pic>
      <p:sp>
        <p:nvSpPr>
          <p:cNvPr id="10" name="Title 1">
            <a:extLst>
              <a:ext uri="{FF2B5EF4-FFF2-40B4-BE49-F238E27FC236}">
                <a16:creationId xmlns:a16="http://schemas.microsoft.com/office/drawing/2014/main" id="{ED0ABD91-8DB1-1846-AA42-E903C27AB741}"/>
              </a:ext>
            </a:extLst>
          </p:cNvPr>
          <p:cNvSpPr>
            <a:spLocks noGrp="1"/>
          </p:cNvSpPr>
          <p:nvPr>
            <p:ph type="ctrTitle"/>
          </p:nvPr>
        </p:nvSpPr>
        <p:spPr>
          <a:xfrm>
            <a:off x="277088" y="597933"/>
            <a:ext cx="6489472" cy="3039035"/>
          </a:xfrm>
          <a:prstGeom prst="rect">
            <a:avLst/>
          </a:prstGeom>
        </p:spPr>
        <p:txBody>
          <a:bodyPr anchor="ctr">
            <a:normAutofit/>
          </a:bodyPr>
          <a:lstStyle>
            <a:lvl1pPr algn="l">
              <a:defRPr sz="5400" b="1">
                <a:solidFill>
                  <a:schemeClr val="bg1"/>
                </a:solidFill>
              </a:defRPr>
            </a:lvl1pPr>
          </a:lstStyle>
          <a:p>
            <a:r>
              <a:rPr lang="en-US" dirty="0"/>
              <a:t>Click to edit Master title style</a:t>
            </a:r>
          </a:p>
        </p:txBody>
      </p:sp>
      <p:grpSp>
        <p:nvGrpSpPr>
          <p:cNvPr id="11" name="Group 10">
            <a:extLst>
              <a:ext uri="{FF2B5EF4-FFF2-40B4-BE49-F238E27FC236}">
                <a16:creationId xmlns:a16="http://schemas.microsoft.com/office/drawing/2014/main" id="{463B142F-75F0-C244-9DFF-21B7CFADC794}"/>
              </a:ext>
            </a:extLst>
          </p:cNvPr>
          <p:cNvGrpSpPr/>
          <p:nvPr userDrawn="1"/>
        </p:nvGrpSpPr>
        <p:grpSpPr>
          <a:xfrm>
            <a:off x="0" y="4234849"/>
            <a:ext cx="9144000" cy="91440"/>
            <a:chOff x="0" y="4131460"/>
            <a:chExt cx="9144000" cy="91440"/>
          </a:xfrm>
        </p:grpSpPr>
        <p:sp>
          <p:nvSpPr>
            <p:cNvPr id="13" name="Rectangle 12">
              <a:extLst>
                <a:ext uri="{FF2B5EF4-FFF2-40B4-BE49-F238E27FC236}">
                  <a16:creationId xmlns:a16="http://schemas.microsoft.com/office/drawing/2014/main" id="{3CBF3C46-D352-1B4D-82B0-CD8B4BF83706}"/>
                </a:ext>
              </a:extLst>
            </p:cNvPr>
            <p:cNvSpPr/>
            <p:nvPr userDrawn="1"/>
          </p:nvSpPr>
          <p:spPr>
            <a:xfrm>
              <a:off x="0" y="4131460"/>
              <a:ext cx="67665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Rectangle 13">
              <a:extLst>
                <a:ext uri="{FF2B5EF4-FFF2-40B4-BE49-F238E27FC236}">
                  <a16:creationId xmlns:a16="http://schemas.microsoft.com/office/drawing/2014/main" id="{92C766AE-3C18-924C-830A-E080791CCC90}"/>
                </a:ext>
              </a:extLst>
            </p:cNvPr>
            <p:cNvSpPr/>
            <p:nvPr userDrawn="1"/>
          </p:nvSpPr>
          <p:spPr>
            <a:xfrm>
              <a:off x="6766560" y="4131460"/>
              <a:ext cx="2377440" cy="91440"/>
            </a:xfrm>
            <a:prstGeom prst="rect">
              <a:avLst/>
            </a:prstGeom>
            <a:solidFill>
              <a:srgbClr val="319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Tree>
    <p:extLst>
      <p:ext uri="{BB962C8B-B14F-4D97-AF65-F5344CB8AC3E}">
        <p14:creationId xmlns:p14="http://schemas.microsoft.com/office/powerpoint/2010/main" val="217904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lined Title w/Bullets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C1AE-A299-E149-BFE1-8575ED686484}"/>
              </a:ext>
            </a:extLst>
          </p:cNvPr>
          <p:cNvSpPr/>
          <p:nvPr userDrawn="1"/>
        </p:nvSpPr>
        <p:spPr>
          <a:xfrm>
            <a:off x="0" y="-1"/>
            <a:ext cx="9144000" cy="1144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bg1"/>
                </a:solidFill>
              </a:defRPr>
            </a:lvl1pPr>
          </a:lstStyle>
          <a:p>
            <a:r>
              <a:rPr lang="en-US" dirty="0"/>
              <a:t>Click to edit double-lined </a:t>
            </a:r>
            <a:br>
              <a:rPr lang="en-US" dirty="0"/>
            </a:br>
            <a:r>
              <a:rPr lang="en-US" dirty="0"/>
              <a:t>master title style</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Rectangle 9">
            <a:extLst>
              <a:ext uri="{FF2B5EF4-FFF2-40B4-BE49-F238E27FC236}">
                <a16:creationId xmlns:a16="http://schemas.microsoft.com/office/drawing/2014/main" id="{42BA8CCB-2EE4-8B40-B62E-06FB760043DB}"/>
              </a:ext>
            </a:extLst>
          </p:cNvPr>
          <p:cNvSpPr/>
          <p:nvPr userDrawn="1"/>
        </p:nvSpPr>
        <p:spPr>
          <a:xfrm>
            <a:off x="0" y="1118927"/>
            <a:ext cx="9144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8041BA9-E2C0-BF45-99F4-CDE8985284E8}"/>
              </a:ext>
            </a:extLst>
          </p:cNvPr>
          <p:cNvSpPr>
            <a:spLocks noGrp="1"/>
          </p:cNvSpPr>
          <p:nvPr>
            <p:ph idx="1"/>
          </p:nvPr>
        </p:nvSpPr>
        <p:spPr>
          <a:xfrm>
            <a:off x="457200" y="1261872"/>
            <a:ext cx="8229600" cy="347472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48F9D008-D06E-DC4C-A98D-F5B8046DD41A}"/>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232036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Bullets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21B2C5A-68A8-5045-B166-3B873DF56A79}"/>
              </a:ext>
            </a:extLst>
          </p:cNvPr>
          <p:cNvSpPr>
            <a:spLocks noGrp="1"/>
          </p:cNvSpPr>
          <p:nvPr>
            <p:ph idx="1"/>
          </p:nvPr>
        </p:nvSpPr>
        <p:spPr>
          <a:xfrm>
            <a:off x="457200" y="1051560"/>
            <a:ext cx="8229600" cy="365760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C6756C2-AD9F-3C41-BB5F-C7A3A16E58C3}"/>
              </a:ext>
            </a:extLst>
          </p:cNvPr>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Title 1">
            <a:extLst>
              <a:ext uri="{FF2B5EF4-FFF2-40B4-BE49-F238E27FC236}">
                <a16:creationId xmlns:a16="http://schemas.microsoft.com/office/drawing/2014/main" id="{A5D045F0-22A1-0848-A17F-9A5B3E8B19D8}"/>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bg1"/>
                </a:solidFill>
              </a:defRPr>
            </a:lvl1pPr>
          </a:lstStyle>
          <a:p>
            <a:r>
              <a:rPr lang="en-US" dirty="0"/>
              <a:t>Click to edit Master title style</a:t>
            </a:r>
          </a:p>
        </p:txBody>
      </p:sp>
      <p:sp>
        <p:nvSpPr>
          <p:cNvPr id="15" name="Rectangle 14">
            <a:extLst>
              <a:ext uri="{FF2B5EF4-FFF2-40B4-BE49-F238E27FC236}">
                <a16:creationId xmlns:a16="http://schemas.microsoft.com/office/drawing/2014/main" id="{4840132D-CDDC-404F-84B5-0BF9046CB915}"/>
              </a:ext>
            </a:extLst>
          </p:cNvPr>
          <p:cNvSpPr/>
          <p:nvPr userDrawn="1"/>
        </p:nvSpPr>
        <p:spPr>
          <a:xfrm>
            <a:off x="0" y="904615"/>
            <a:ext cx="9144000" cy="91440"/>
          </a:xfrm>
          <a:prstGeom prst="rect">
            <a:avLst/>
          </a:prstGeom>
          <a:solidFill>
            <a:srgbClr val="319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0" name="Picture 9">
            <a:extLst>
              <a:ext uri="{FF2B5EF4-FFF2-40B4-BE49-F238E27FC236}">
                <a16:creationId xmlns:a16="http://schemas.microsoft.com/office/drawing/2014/main" id="{955F861D-2FE8-8C40-8B2D-17842E7A631E}"/>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3906167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lined Title w/Bullets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C1AE-A299-E149-BFE1-8575ED686484}"/>
              </a:ext>
            </a:extLst>
          </p:cNvPr>
          <p:cNvSpPr/>
          <p:nvPr userDrawn="1"/>
        </p:nvSpPr>
        <p:spPr>
          <a:xfrm>
            <a:off x="0" y="-1"/>
            <a:ext cx="9144000" cy="1144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bg1"/>
                </a:solidFill>
              </a:defRPr>
            </a:lvl1pPr>
          </a:lstStyle>
          <a:p>
            <a:r>
              <a:rPr lang="en-US" dirty="0"/>
              <a:t>Click to edit double-lined </a:t>
            </a:r>
            <a:br>
              <a:rPr lang="en-US" dirty="0"/>
            </a:br>
            <a:r>
              <a:rPr lang="en-US" dirty="0"/>
              <a:t>master title style</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defRPr sz="851">
                <a:solidFill>
                  <a:schemeClr val="tx2"/>
                </a:solidFill>
              </a:defRPr>
            </a:lvl1pPr>
          </a:lstStyle>
          <a:p>
            <a:pPr algn="r"/>
            <a:fld id="{F39252C3-E958-A24C-9758-DBD77638AC0C}" type="slidenum">
              <a:rPr lang="en-US" smtClean="0"/>
              <a:pPr algn="r"/>
              <a:t>‹#›</a:t>
            </a:fld>
            <a:endParaRPr lang="en-US" dirty="0"/>
          </a:p>
        </p:txBody>
      </p:sp>
      <p:sp>
        <p:nvSpPr>
          <p:cNvPr id="10" name="Rectangle 9">
            <a:extLst>
              <a:ext uri="{FF2B5EF4-FFF2-40B4-BE49-F238E27FC236}">
                <a16:creationId xmlns:a16="http://schemas.microsoft.com/office/drawing/2014/main" id="{42BA8CCB-2EE4-8B40-B62E-06FB760043DB}"/>
              </a:ext>
            </a:extLst>
          </p:cNvPr>
          <p:cNvSpPr/>
          <p:nvPr userDrawn="1"/>
        </p:nvSpPr>
        <p:spPr>
          <a:xfrm>
            <a:off x="0" y="1118927"/>
            <a:ext cx="9144000" cy="91440"/>
          </a:xfrm>
          <a:prstGeom prst="rect">
            <a:avLst/>
          </a:prstGeom>
          <a:solidFill>
            <a:srgbClr val="319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8041BA9-E2C0-BF45-99F4-CDE8985284E8}"/>
              </a:ext>
            </a:extLst>
          </p:cNvPr>
          <p:cNvSpPr>
            <a:spLocks noGrp="1"/>
          </p:cNvSpPr>
          <p:nvPr>
            <p:ph idx="1"/>
          </p:nvPr>
        </p:nvSpPr>
        <p:spPr>
          <a:xfrm>
            <a:off x="457200" y="1261872"/>
            <a:ext cx="8229600" cy="347472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C32379B-3DF4-8743-B15E-D5455E6173BA}"/>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299407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Bullets (Tea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B3CAA832-287B-284C-9D3B-A73B43B75F76}"/>
              </a:ext>
            </a:extLst>
          </p:cNvPr>
          <p:cNvSpPr>
            <a:spLocks noGrp="1"/>
          </p:cNvSpPr>
          <p:nvPr>
            <p:ph idx="1"/>
          </p:nvPr>
        </p:nvSpPr>
        <p:spPr>
          <a:xfrm>
            <a:off x="457200" y="1051560"/>
            <a:ext cx="8229600" cy="365760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E113ADE3-A328-D448-BCFE-D3ADCB576210}"/>
              </a:ext>
            </a:extLst>
          </p:cNvPr>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Title 1">
            <a:extLst>
              <a:ext uri="{FF2B5EF4-FFF2-40B4-BE49-F238E27FC236}">
                <a16:creationId xmlns:a16="http://schemas.microsoft.com/office/drawing/2014/main" id="{A7331BE4-DF66-0846-BE4F-DB4EB55DED37}"/>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bg1"/>
                </a:solidFill>
              </a:defRPr>
            </a:lvl1pPr>
          </a:lstStyle>
          <a:p>
            <a:r>
              <a:rPr lang="en-US" dirty="0"/>
              <a:t>Click to edit Master title style</a:t>
            </a:r>
          </a:p>
        </p:txBody>
      </p:sp>
      <p:sp>
        <p:nvSpPr>
          <p:cNvPr id="15" name="Rectangle 14">
            <a:extLst>
              <a:ext uri="{FF2B5EF4-FFF2-40B4-BE49-F238E27FC236}">
                <a16:creationId xmlns:a16="http://schemas.microsoft.com/office/drawing/2014/main" id="{5758A0CE-E171-2746-BA8A-3F87DE2DF0CE}"/>
              </a:ext>
            </a:extLst>
          </p:cNvPr>
          <p:cNvSpPr/>
          <p:nvPr userDrawn="1"/>
        </p:nvSpPr>
        <p:spPr>
          <a:xfrm>
            <a:off x="0" y="904615"/>
            <a:ext cx="914400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0" name="Picture 9">
            <a:extLst>
              <a:ext uri="{FF2B5EF4-FFF2-40B4-BE49-F238E27FC236}">
                <a16:creationId xmlns:a16="http://schemas.microsoft.com/office/drawing/2014/main" id="{C0A82A7F-3C06-A749-9279-7B0B67613215}"/>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1354334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lined Title w/Bullets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C1AE-A299-E149-BFE1-8575ED686484}"/>
              </a:ext>
            </a:extLst>
          </p:cNvPr>
          <p:cNvSpPr/>
          <p:nvPr userDrawn="1"/>
        </p:nvSpPr>
        <p:spPr>
          <a:xfrm>
            <a:off x="0" y="-1"/>
            <a:ext cx="9144000" cy="1144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bg1"/>
                </a:solidFill>
              </a:defRPr>
            </a:lvl1pPr>
          </a:lstStyle>
          <a:p>
            <a:r>
              <a:rPr lang="en-US" dirty="0"/>
              <a:t>Click to edit double-lined </a:t>
            </a:r>
            <a:br>
              <a:rPr lang="en-US" dirty="0"/>
            </a:br>
            <a:r>
              <a:rPr lang="en-US" dirty="0"/>
              <a:t>master title style</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Rectangle 9">
            <a:extLst>
              <a:ext uri="{FF2B5EF4-FFF2-40B4-BE49-F238E27FC236}">
                <a16:creationId xmlns:a16="http://schemas.microsoft.com/office/drawing/2014/main" id="{42BA8CCB-2EE4-8B40-B62E-06FB760043DB}"/>
              </a:ext>
            </a:extLst>
          </p:cNvPr>
          <p:cNvSpPr/>
          <p:nvPr userDrawn="1"/>
        </p:nvSpPr>
        <p:spPr>
          <a:xfrm>
            <a:off x="0" y="1118927"/>
            <a:ext cx="914400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8041BA9-E2C0-BF45-99F4-CDE8985284E8}"/>
              </a:ext>
            </a:extLst>
          </p:cNvPr>
          <p:cNvSpPr>
            <a:spLocks noGrp="1"/>
          </p:cNvSpPr>
          <p:nvPr>
            <p:ph idx="1"/>
          </p:nvPr>
        </p:nvSpPr>
        <p:spPr>
          <a:xfrm>
            <a:off x="457200" y="1261872"/>
            <a:ext cx="8229600" cy="347472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9AC2123D-2477-AF4B-A3CA-A19C6B44C8A8}"/>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3204287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Yello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0AD3-F0CA-524B-81E1-20C45A6760A3}"/>
              </a:ext>
            </a:extLst>
          </p:cNvPr>
          <p:cNvSpPr/>
          <p:nvPr userDrawn="1"/>
        </p:nvSpPr>
        <p:spPr>
          <a:xfrm>
            <a:off x="0" y="-2286"/>
            <a:ext cx="4526280" cy="51457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0" name="Title 1">
            <a:extLst>
              <a:ext uri="{FF2B5EF4-FFF2-40B4-BE49-F238E27FC236}">
                <a16:creationId xmlns:a16="http://schemas.microsoft.com/office/drawing/2014/main" id="{40214F0F-C3B6-414F-AF6D-1FECAAEC8767}"/>
              </a:ext>
            </a:extLst>
          </p:cNvPr>
          <p:cNvSpPr>
            <a:spLocks noGrp="1"/>
          </p:cNvSpPr>
          <p:nvPr>
            <p:ph type="ctrTitle"/>
          </p:nvPr>
        </p:nvSpPr>
        <p:spPr>
          <a:xfrm>
            <a:off x="442913" y="379709"/>
            <a:ext cx="3857867" cy="4455762"/>
          </a:xfrm>
          <a:prstGeom prst="rect">
            <a:avLst/>
          </a:prstGeom>
        </p:spPr>
        <p:txBody>
          <a:bodyPr anchor="t">
            <a:normAutofit/>
          </a:bodyPr>
          <a:lstStyle>
            <a:lvl1pPr algn="l">
              <a:defRPr sz="4000" b="1">
                <a:solidFill>
                  <a:schemeClr val="bg1"/>
                </a:solidFill>
              </a:defRPr>
            </a:lvl1pPr>
          </a:lstStyle>
          <a:p>
            <a:r>
              <a:rPr lang="en-US" dirty="0"/>
              <a:t>Click to edit Master title style</a:t>
            </a:r>
          </a:p>
        </p:txBody>
      </p:sp>
      <p:sp>
        <p:nvSpPr>
          <p:cNvPr id="12" name="Content Placeholder 2">
            <a:extLst>
              <a:ext uri="{FF2B5EF4-FFF2-40B4-BE49-F238E27FC236}">
                <a16:creationId xmlns:a16="http://schemas.microsoft.com/office/drawing/2014/main" id="{C49438F7-252B-0348-9ED2-9AEACA03026A}"/>
              </a:ext>
            </a:extLst>
          </p:cNvPr>
          <p:cNvSpPr>
            <a:spLocks noGrp="1"/>
          </p:cNvSpPr>
          <p:nvPr>
            <p:ph idx="1"/>
          </p:nvPr>
        </p:nvSpPr>
        <p:spPr>
          <a:xfrm>
            <a:off x="4804491" y="379719"/>
            <a:ext cx="3882327" cy="4455763"/>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03C0A820-B54B-9E4A-80AB-83CA8EDC4BE3}"/>
              </a:ext>
            </a:extLst>
          </p:cNvPr>
          <p:cNvSpPr/>
          <p:nvPr userDrawn="1"/>
        </p:nvSpPr>
        <p:spPr>
          <a:xfrm rot="16200000">
            <a:off x="1997964" y="2526030"/>
            <a:ext cx="5148072"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Slide Number Placeholder 5">
            <a:extLst>
              <a:ext uri="{FF2B5EF4-FFF2-40B4-BE49-F238E27FC236}">
                <a16:creationId xmlns:a16="http://schemas.microsoft.com/office/drawing/2014/main" id="{30EF11A6-4A47-7A40-91CB-1EA9CB220486}"/>
              </a:ext>
            </a:extLst>
          </p:cNvPr>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pic>
        <p:nvPicPr>
          <p:cNvPr id="9" name="Picture 8">
            <a:extLst>
              <a:ext uri="{FF2B5EF4-FFF2-40B4-BE49-F238E27FC236}">
                <a16:creationId xmlns:a16="http://schemas.microsoft.com/office/drawing/2014/main" id="{399759F2-55BB-BE42-8C13-F84A54495B3A}"/>
              </a:ext>
            </a:extLst>
          </p:cNvPr>
          <p:cNvPicPr>
            <a:picLocks noChangeAspect="1"/>
          </p:cNvPicPr>
          <p:nvPr userDrawn="1"/>
        </p:nvPicPr>
        <p:blipFill>
          <a:blip r:embed="rId2"/>
          <a:stretch>
            <a:fillRect/>
          </a:stretch>
        </p:blipFill>
        <p:spPr>
          <a:xfrm>
            <a:off x="542916" y="4890530"/>
            <a:ext cx="804826" cy="187234"/>
          </a:xfrm>
          <a:prstGeom prst="rect">
            <a:avLst/>
          </a:prstGeom>
        </p:spPr>
      </p:pic>
    </p:spTree>
    <p:extLst>
      <p:ext uri="{BB962C8B-B14F-4D97-AF65-F5344CB8AC3E}">
        <p14:creationId xmlns:p14="http://schemas.microsoft.com/office/powerpoint/2010/main" val="160771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76A05F-3D47-2646-A8FF-97D02E2834F3}"/>
              </a:ext>
            </a:extLst>
          </p:cNvPr>
          <p:cNvSpPr/>
          <p:nvPr userDrawn="1"/>
        </p:nvSpPr>
        <p:spPr>
          <a:xfrm>
            <a:off x="0" y="-2286"/>
            <a:ext cx="4526280" cy="51457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 name="Title 1">
            <a:extLst>
              <a:ext uri="{FF2B5EF4-FFF2-40B4-BE49-F238E27FC236}">
                <a16:creationId xmlns:a16="http://schemas.microsoft.com/office/drawing/2014/main" id="{3F357A18-B5B7-F745-92A2-CA33E0EF3DC3}"/>
              </a:ext>
            </a:extLst>
          </p:cNvPr>
          <p:cNvSpPr>
            <a:spLocks noGrp="1"/>
          </p:cNvSpPr>
          <p:nvPr>
            <p:ph type="ctrTitle"/>
          </p:nvPr>
        </p:nvSpPr>
        <p:spPr>
          <a:xfrm>
            <a:off x="442913" y="379709"/>
            <a:ext cx="3857867" cy="4455762"/>
          </a:xfrm>
          <a:prstGeom prst="rect">
            <a:avLst/>
          </a:prstGeom>
        </p:spPr>
        <p:txBody>
          <a:bodyPr anchor="t">
            <a:normAutofit/>
          </a:bodyPr>
          <a:lstStyle>
            <a:lvl1pPr algn="l">
              <a:defRPr sz="4000" b="1">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7CA0D8A4-551F-C841-BE96-22811F1CE538}"/>
              </a:ext>
            </a:extLst>
          </p:cNvPr>
          <p:cNvSpPr>
            <a:spLocks noGrp="1"/>
          </p:cNvSpPr>
          <p:nvPr>
            <p:ph idx="1"/>
          </p:nvPr>
        </p:nvSpPr>
        <p:spPr>
          <a:xfrm>
            <a:off x="4804491" y="379719"/>
            <a:ext cx="3882327" cy="4455763"/>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4DF0C022-B47A-7E49-A6D4-8C7B59675F80}"/>
              </a:ext>
            </a:extLst>
          </p:cNvPr>
          <p:cNvSpPr/>
          <p:nvPr userDrawn="1"/>
        </p:nvSpPr>
        <p:spPr>
          <a:xfrm rot="16200000">
            <a:off x="1997964" y="2526030"/>
            <a:ext cx="5148072" cy="91440"/>
          </a:xfrm>
          <a:prstGeom prst="rect">
            <a:avLst/>
          </a:prstGeom>
          <a:solidFill>
            <a:srgbClr val="319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Slide Number Placeholder 5">
            <a:extLst>
              <a:ext uri="{FF2B5EF4-FFF2-40B4-BE49-F238E27FC236}">
                <a16:creationId xmlns:a16="http://schemas.microsoft.com/office/drawing/2014/main" id="{EE082A5B-AA71-5643-AD46-5838CF8C57B1}"/>
              </a:ext>
            </a:extLst>
          </p:cNvPr>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pic>
        <p:nvPicPr>
          <p:cNvPr id="9" name="Picture 8">
            <a:extLst>
              <a:ext uri="{FF2B5EF4-FFF2-40B4-BE49-F238E27FC236}">
                <a16:creationId xmlns:a16="http://schemas.microsoft.com/office/drawing/2014/main" id="{F3090730-FABE-7245-A928-AADDC8C55FA5}"/>
              </a:ext>
            </a:extLst>
          </p:cNvPr>
          <p:cNvPicPr>
            <a:picLocks noChangeAspect="1"/>
          </p:cNvPicPr>
          <p:nvPr userDrawn="1"/>
        </p:nvPicPr>
        <p:blipFill>
          <a:blip r:embed="rId2"/>
          <a:stretch>
            <a:fillRect/>
          </a:stretch>
        </p:blipFill>
        <p:spPr>
          <a:xfrm>
            <a:off x="542916" y="4890530"/>
            <a:ext cx="804826" cy="187234"/>
          </a:xfrm>
          <a:prstGeom prst="rect">
            <a:avLst/>
          </a:prstGeom>
        </p:spPr>
      </p:pic>
    </p:spTree>
    <p:extLst>
      <p:ext uri="{BB962C8B-B14F-4D97-AF65-F5344CB8AC3E}">
        <p14:creationId xmlns:p14="http://schemas.microsoft.com/office/powerpoint/2010/main" val="1488302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D3C3B4-931B-7F42-97C7-8C66A5AB3B66}"/>
              </a:ext>
            </a:extLst>
          </p:cNvPr>
          <p:cNvSpPr/>
          <p:nvPr userDrawn="1"/>
        </p:nvSpPr>
        <p:spPr>
          <a:xfrm>
            <a:off x="0" y="-2286"/>
            <a:ext cx="4526280" cy="51457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 name="Title 1">
            <a:extLst>
              <a:ext uri="{FF2B5EF4-FFF2-40B4-BE49-F238E27FC236}">
                <a16:creationId xmlns:a16="http://schemas.microsoft.com/office/drawing/2014/main" id="{40078B68-4151-1048-8834-E3C948B1F89F}"/>
              </a:ext>
            </a:extLst>
          </p:cNvPr>
          <p:cNvSpPr>
            <a:spLocks noGrp="1"/>
          </p:cNvSpPr>
          <p:nvPr>
            <p:ph type="ctrTitle"/>
          </p:nvPr>
        </p:nvSpPr>
        <p:spPr>
          <a:xfrm>
            <a:off x="442913" y="379709"/>
            <a:ext cx="3857867" cy="4455762"/>
          </a:xfrm>
          <a:prstGeom prst="rect">
            <a:avLst/>
          </a:prstGeom>
        </p:spPr>
        <p:txBody>
          <a:bodyPr anchor="t">
            <a:normAutofit/>
          </a:bodyPr>
          <a:lstStyle>
            <a:lvl1pPr algn="l">
              <a:defRPr sz="4000" b="1">
                <a:solidFill>
                  <a:schemeClr val="bg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FB489F8C-4FF4-F841-99BC-F83CFE25988C}"/>
              </a:ext>
            </a:extLst>
          </p:cNvPr>
          <p:cNvSpPr>
            <a:spLocks noGrp="1"/>
          </p:cNvSpPr>
          <p:nvPr>
            <p:ph idx="1"/>
          </p:nvPr>
        </p:nvSpPr>
        <p:spPr>
          <a:xfrm>
            <a:off x="4804491" y="379719"/>
            <a:ext cx="3882327" cy="4455763"/>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B644BEB0-1092-E14E-8FBD-CAF8ACF3EDE2}"/>
              </a:ext>
            </a:extLst>
          </p:cNvPr>
          <p:cNvSpPr/>
          <p:nvPr userDrawn="1"/>
        </p:nvSpPr>
        <p:spPr>
          <a:xfrm rot="16200000">
            <a:off x="1997964" y="2526030"/>
            <a:ext cx="5148072"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Slide Number Placeholder 5">
            <a:extLst>
              <a:ext uri="{FF2B5EF4-FFF2-40B4-BE49-F238E27FC236}">
                <a16:creationId xmlns:a16="http://schemas.microsoft.com/office/drawing/2014/main" id="{165B1AE9-DB54-E446-9A2E-637C13A4EBD8}"/>
              </a:ext>
            </a:extLst>
          </p:cNvPr>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pic>
        <p:nvPicPr>
          <p:cNvPr id="9" name="Picture 8">
            <a:extLst>
              <a:ext uri="{FF2B5EF4-FFF2-40B4-BE49-F238E27FC236}">
                <a16:creationId xmlns:a16="http://schemas.microsoft.com/office/drawing/2014/main" id="{9832CCDE-929E-5C4C-A8C4-3A70EEA68617}"/>
              </a:ext>
            </a:extLst>
          </p:cNvPr>
          <p:cNvPicPr>
            <a:picLocks noChangeAspect="1"/>
          </p:cNvPicPr>
          <p:nvPr userDrawn="1"/>
        </p:nvPicPr>
        <p:blipFill>
          <a:blip r:embed="rId2"/>
          <a:stretch>
            <a:fillRect/>
          </a:stretch>
        </p:blipFill>
        <p:spPr>
          <a:xfrm>
            <a:off x="542916" y="4890530"/>
            <a:ext cx="804826" cy="187234"/>
          </a:xfrm>
          <a:prstGeom prst="rect">
            <a:avLst/>
          </a:prstGeom>
        </p:spPr>
      </p:pic>
    </p:spTree>
    <p:extLst>
      <p:ext uri="{BB962C8B-B14F-4D97-AF65-F5344CB8AC3E}">
        <p14:creationId xmlns:p14="http://schemas.microsoft.com/office/powerpoint/2010/main" val="277902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F2B59BD-7B95-ED4B-8D0D-EE237B2AC46E}"/>
              </a:ext>
            </a:extLst>
          </p:cNvPr>
          <p:cNvSpPr>
            <a:spLocks noGrp="1"/>
          </p:cNvSpPr>
          <p:nvPr>
            <p:ph type="pic" sz="quarter" idx="10" hasCustomPrompt="1"/>
          </p:nvPr>
        </p:nvSpPr>
        <p:spPr>
          <a:xfrm>
            <a:off x="0" y="-2286"/>
            <a:ext cx="9144000" cy="5148072"/>
          </a:xfrm>
          <a:prstGeom prst="rect">
            <a:avLst/>
          </a:prstGeom>
        </p:spPr>
        <p:txBody>
          <a:bodyPr anchor="ctr"/>
          <a:lstStyle>
            <a:lvl1pPr marL="0" indent="0" algn="ctr">
              <a:buNone/>
              <a:defRPr/>
            </a:lvl1pPr>
          </a:lstStyle>
          <a:p>
            <a:r>
              <a:rPr lang="en-US" dirty="0"/>
              <a:t>Click icon to add full slide picture</a:t>
            </a:r>
          </a:p>
        </p:txBody>
      </p:sp>
    </p:spTree>
    <p:extLst>
      <p:ext uri="{BB962C8B-B14F-4D97-AF65-F5344CB8AC3E}">
        <p14:creationId xmlns:p14="http://schemas.microsoft.com/office/powerpoint/2010/main" val="1635344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Yellow)">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3D9E4A1-3F2B-2245-B348-DFBF8C9853AB}"/>
              </a:ext>
            </a:extLst>
          </p:cNvPr>
          <p:cNvSpPr>
            <a:spLocks noGrp="1"/>
          </p:cNvSpPr>
          <p:nvPr>
            <p:ph type="sldNum" sz="quarter" idx="4"/>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7" name="Title 1">
            <a:extLst>
              <a:ext uri="{FF2B5EF4-FFF2-40B4-BE49-F238E27FC236}">
                <a16:creationId xmlns:a16="http://schemas.microsoft.com/office/drawing/2014/main" id="{7FD6D18F-1DA0-1840-8878-1E443266B804}"/>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accent1"/>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8B77FCC5-C6CD-D74A-A7FB-58B1AE61FBB1}"/>
              </a:ext>
            </a:extLst>
          </p:cNvPr>
          <p:cNvSpPr>
            <a:spLocks noGrp="1"/>
          </p:cNvSpPr>
          <p:nvPr>
            <p:ph idx="1"/>
          </p:nvPr>
        </p:nvSpPr>
        <p:spPr>
          <a:xfrm>
            <a:off x="457200" y="1051560"/>
            <a:ext cx="8229600" cy="365760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
        <p:nvSpPr>
          <p:cNvPr id="9" name="Rectangle 8">
            <a:extLst>
              <a:ext uri="{FF2B5EF4-FFF2-40B4-BE49-F238E27FC236}">
                <a16:creationId xmlns:a16="http://schemas.microsoft.com/office/drawing/2014/main" id="{E26A4138-A0FA-6348-BF88-CFB9AD1FDE28}"/>
              </a:ext>
            </a:extLst>
          </p:cNvPr>
          <p:cNvSpPr/>
          <p:nvPr userDrawn="1"/>
        </p:nvSpPr>
        <p:spPr>
          <a:xfrm>
            <a:off x="0" y="904615"/>
            <a:ext cx="9144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79529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C1AE-A299-E149-BFE1-8575ED686484}"/>
              </a:ext>
            </a:extLst>
          </p:cNvPr>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title"/>
          </p:nvPr>
        </p:nvSpPr>
        <p:spPr>
          <a:xfrm>
            <a:off x="457200" y="68676"/>
            <a:ext cx="8229600" cy="821630"/>
          </a:xfrm>
          <a:prstGeom prst="rect">
            <a:avLst/>
          </a:prstGeom>
        </p:spPr>
        <p:txBody>
          <a:bodyPr anchor="ctr"/>
          <a:lstStyle>
            <a:lvl1pPr algn="l">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051560"/>
            <a:ext cx="8229600" cy="365760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Rectangle 9">
            <a:extLst>
              <a:ext uri="{FF2B5EF4-FFF2-40B4-BE49-F238E27FC236}">
                <a16:creationId xmlns:a16="http://schemas.microsoft.com/office/drawing/2014/main" id="{42BA8CCB-2EE4-8B40-B62E-06FB760043DB}"/>
              </a:ext>
            </a:extLst>
          </p:cNvPr>
          <p:cNvSpPr/>
          <p:nvPr userDrawn="1"/>
        </p:nvSpPr>
        <p:spPr>
          <a:xfrm>
            <a:off x="0" y="904615"/>
            <a:ext cx="9144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2" name="Picture 11">
            <a:extLst>
              <a:ext uri="{FF2B5EF4-FFF2-40B4-BE49-F238E27FC236}">
                <a16:creationId xmlns:a16="http://schemas.microsoft.com/office/drawing/2014/main" id="{895498C8-31B7-7842-896A-DD7502FEF1F7}"/>
              </a:ext>
            </a:extLst>
          </p:cNvPr>
          <p:cNvPicPr>
            <a:picLocks noChangeAspect="1"/>
          </p:cNvPicPr>
          <p:nvPr userDrawn="1"/>
        </p:nvPicPr>
        <p:blipFill>
          <a:blip r:embed="rId2"/>
          <a:stretch>
            <a:fillRect/>
          </a:stretch>
        </p:blipFill>
        <p:spPr>
          <a:xfrm>
            <a:off x="533849" y="4890530"/>
            <a:ext cx="822960" cy="187234"/>
          </a:xfrm>
          <a:prstGeom prst="rect">
            <a:avLst/>
          </a:prstGeom>
        </p:spPr>
      </p:pic>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2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lined Title (Yellow)">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3D9E4A1-3F2B-2245-B348-DFBF8C9853AB}"/>
              </a:ext>
            </a:extLst>
          </p:cNvPr>
          <p:cNvSpPr>
            <a:spLocks noGrp="1"/>
          </p:cNvSpPr>
          <p:nvPr>
            <p:ph type="sldNum" sz="quarter" idx="4"/>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Title 1">
            <a:extLst>
              <a:ext uri="{FF2B5EF4-FFF2-40B4-BE49-F238E27FC236}">
                <a16:creationId xmlns:a16="http://schemas.microsoft.com/office/drawing/2014/main" id="{320660A0-B0FA-2E4D-A39D-026AC95533D6}"/>
              </a:ext>
            </a:extLst>
          </p:cNvPr>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accent1"/>
                </a:solidFill>
              </a:defRPr>
            </a:lvl1pPr>
          </a:lstStyle>
          <a:p>
            <a:r>
              <a:rPr lang="en-US" dirty="0"/>
              <a:t>Click to edit double-lined </a:t>
            </a:r>
            <a:br>
              <a:rPr lang="en-US" dirty="0"/>
            </a:br>
            <a:r>
              <a:rPr lang="en-US" dirty="0"/>
              <a:t>master title style</a:t>
            </a:r>
          </a:p>
        </p:txBody>
      </p:sp>
      <p:sp>
        <p:nvSpPr>
          <p:cNvPr id="12" name="Rectangle 11">
            <a:extLst>
              <a:ext uri="{FF2B5EF4-FFF2-40B4-BE49-F238E27FC236}">
                <a16:creationId xmlns:a16="http://schemas.microsoft.com/office/drawing/2014/main" id="{4C69932D-1609-2E41-A93F-6332FC6EE7E0}"/>
              </a:ext>
            </a:extLst>
          </p:cNvPr>
          <p:cNvSpPr/>
          <p:nvPr userDrawn="1"/>
        </p:nvSpPr>
        <p:spPr>
          <a:xfrm>
            <a:off x="0" y="1118927"/>
            <a:ext cx="9144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Content Placeholder 2">
            <a:extLst>
              <a:ext uri="{FF2B5EF4-FFF2-40B4-BE49-F238E27FC236}">
                <a16:creationId xmlns:a16="http://schemas.microsoft.com/office/drawing/2014/main" id="{94D8DB72-9ED0-E14C-9433-76CC429B44C7}"/>
              </a:ext>
            </a:extLst>
          </p:cNvPr>
          <p:cNvSpPr>
            <a:spLocks noGrp="1"/>
          </p:cNvSpPr>
          <p:nvPr>
            <p:ph idx="1"/>
          </p:nvPr>
        </p:nvSpPr>
        <p:spPr>
          <a:xfrm>
            <a:off x="457200" y="1261872"/>
            <a:ext cx="8229600" cy="347472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Tree>
    <p:extLst>
      <p:ext uri="{BB962C8B-B14F-4D97-AF65-F5344CB8AC3E}">
        <p14:creationId xmlns:p14="http://schemas.microsoft.com/office/powerpoint/2010/main" val="559908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Tea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7" name="Title 1">
            <a:extLst>
              <a:ext uri="{FF2B5EF4-FFF2-40B4-BE49-F238E27FC236}">
                <a16:creationId xmlns:a16="http://schemas.microsoft.com/office/drawing/2014/main" id="{C29CB5D0-2E39-6A44-A22C-01AE4C93300B}"/>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accent3">
                    <a:lumMod val="60000"/>
                    <a:lumOff val="40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FD57EF00-DB9A-A84A-BA1E-92D3621EF273}"/>
              </a:ext>
            </a:extLst>
          </p:cNvPr>
          <p:cNvSpPr>
            <a:spLocks noGrp="1"/>
          </p:cNvSpPr>
          <p:nvPr>
            <p:ph idx="1"/>
          </p:nvPr>
        </p:nvSpPr>
        <p:spPr>
          <a:xfrm>
            <a:off x="457200" y="1051560"/>
            <a:ext cx="8229600" cy="365760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
        <p:nvSpPr>
          <p:cNvPr id="9" name="Rectangle 8">
            <a:extLst>
              <a:ext uri="{FF2B5EF4-FFF2-40B4-BE49-F238E27FC236}">
                <a16:creationId xmlns:a16="http://schemas.microsoft.com/office/drawing/2014/main" id="{64C26D7F-3C6C-A545-BBCD-254253944887}"/>
              </a:ext>
            </a:extLst>
          </p:cNvPr>
          <p:cNvSpPr/>
          <p:nvPr userDrawn="1"/>
        </p:nvSpPr>
        <p:spPr>
          <a:xfrm>
            <a:off x="0" y="904615"/>
            <a:ext cx="9144000" cy="914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25679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lined Title (Teal)">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3D9E4A1-3F2B-2245-B348-DFBF8C9853AB}"/>
              </a:ext>
            </a:extLst>
          </p:cNvPr>
          <p:cNvSpPr>
            <a:spLocks noGrp="1"/>
          </p:cNvSpPr>
          <p:nvPr>
            <p:ph type="sldNum" sz="quarter" idx="4"/>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Title 1">
            <a:extLst>
              <a:ext uri="{FF2B5EF4-FFF2-40B4-BE49-F238E27FC236}">
                <a16:creationId xmlns:a16="http://schemas.microsoft.com/office/drawing/2014/main" id="{320660A0-B0FA-2E4D-A39D-026AC95533D6}"/>
              </a:ext>
            </a:extLst>
          </p:cNvPr>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accent3">
                    <a:lumMod val="60000"/>
                    <a:lumOff val="40000"/>
                  </a:schemeClr>
                </a:solidFill>
              </a:defRPr>
            </a:lvl1pPr>
          </a:lstStyle>
          <a:p>
            <a:r>
              <a:rPr lang="en-US" dirty="0"/>
              <a:t>Click to edit double-lined </a:t>
            </a:r>
            <a:br>
              <a:rPr lang="en-US" dirty="0"/>
            </a:br>
            <a:r>
              <a:rPr lang="en-US" dirty="0"/>
              <a:t>master title style</a:t>
            </a:r>
          </a:p>
        </p:txBody>
      </p:sp>
      <p:sp>
        <p:nvSpPr>
          <p:cNvPr id="12" name="Rectangle 11">
            <a:extLst>
              <a:ext uri="{FF2B5EF4-FFF2-40B4-BE49-F238E27FC236}">
                <a16:creationId xmlns:a16="http://schemas.microsoft.com/office/drawing/2014/main" id="{4C69932D-1609-2E41-A93F-6332FC6EE7E0}"/>
              </a:ext>
            </a:extLst>
          </p:cNvPr>
          <p:cNvSpPr/>
          <p:nvPr userDrawn="1"/>
        </p:nvSpPr>
        <p:spPr>
          <a:xfrm>
            <a:off x="0" y="1118927"/>
            <a:ext cx="9144000" cy="914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Content Placeholder 2">
            <a:extLst>
              <a:ext uri="{FF2B5EF4-FFF2-40B4-BE49-F238E27FC236}">
                <a16:creationId xmlns:a16="http://schemas.microsoft.com/office/drawing/2014/main" id="{94D8DB72-9ED0-E14C-9433-76CC429B44C7}"/>
              </a:ext>
            </a:extLst>
          </p:cNvPr>
          <p:cNvSpPr>
            <a:spLocks noGrp="1"/>
          </p:cNvSpPr>
          <p:nvPr>
            <p:ph idx="1"/>
          </p:nvPr>
        </p:nvSpPr>
        <p:spPr>
          <a:xfrm>
            <a:off x="457200" y="1261872"/>
            <a:ext cx="8229600" cy="347472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Tree>
    <p:extLst>
      <p:ext uri="{BB962C8B-B14F-4D97-AF65-F5344CB8AC3E}">
        <p14:creationId xmlns:p14="http://schemas.microsoft.com/office/powerpoint/2010/main" val="3747997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Bullets (Yellow)">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1560"/>
            <a:ext cx="8229600" cy="365760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7" name="Title 1">
            <a:extLst>
              <a:ext uri="{FF2B5EF4-FFF2-40B4-BE49-F238E27FC236}">
                <a16:creationId xmlns:a16="http://schemas.microsoft.com/office/drawing/2014/main" id="{E892DF62-BA40-E349-8D14-A85C904A7FA8}"/>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accent1"/>
                </a:solidFill>
              </a:defRPr>
            </a:lvl1pPr>
          </a:lstStyle>
          <a:p>
            <a:r>
              <a:rPr lang="en-US" dirty="0"/>
              <a:t>Click to edit Master title style</a:t>
            </a:r>
          </a:p>
        </p:txBody>
      </p:sp>
      <p:sp>
        <p:nvSpPr>
          <p:cNvPr id="8" name="Rectangle 7">
            <a:extLst>
              <a:ext uri="{FF2B5EF4-FFF2-40B4-BE49-F238E27FC236}">
                <a16:creationId xmlns:a16="http://schemas.microsoft.com/office/drawing/2014/main" id="{00DB1F75-61AB-DE44-803D-19E1EC9D4A28}"/>
              </a:ext>
            </a:extLst>
          </p:cNvPr>
          <p:cNvSpPr/>
          <p:nvPr userDrawn="1"/>
        </p:nvSpPr>
        <p:spPr>
          <a:xfrm>
            <a:off x="0" y="904615"/>
            <a:ext cx="9144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2029713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lined Title w/Bullets (Yellow)">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3D9E4A1-3F2B-2245-B348-DFBF8C9853AB}"/>
              </a:ext>
            </a:extLst>
          </p:cNvPr>
          <p:cNvSpPr>
            <a:spLocks noGrp="1"/>
          </p:cNvSpPr>
          <p:nvPr>
            <p:ph type="sldNum" sz="quarter" idx="4"/>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Title 1">
            <a:extLst>
              <a:ext uri="{FF2B5EF4-FFF2-40B4-BE49-F238E27FC236}">
                <a16:creationId xmlns:a16="http://schemas.microsoft.com/office/drawing/2014/main" id="{320660A0-B0FA-2E4D-A39D-026AC95533D6}"/>
              </a:ext>
            </a:extLst>
          </p:cNvPr>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accent1"/>
                </a:solidFill>
              </a:defRPr>
            </a:lvl1pPr>
          </a:lstStyle>
          <a:p>
            <a:r>
              <a:rPr lang="en-US" dirty="0"/>
              <a:t>Click to edit double-lined </a:t>
            </a:r>
            <a:br>
              <a:rPr lang="en-US" dirty="0"/>
            </a:br>
            <a:r>
              <a:rPr lang="en-US" dirty="0"/>
              <a:t>master title style</a:t>
            </a:r>
          </a:p>
        </p:txBody>
      </p:sp>
      <p:sp>
        <p:nvSpPr>
          <p:cNvPr id="12" name="Rectangle 11">
            <a:extLst>
              <a:ext uri="{FF2B5EF4-FFF2-40B4-BE49-F238E27FC236}">
                <a16:creationId xmlns:a16="http://schemas.microsoft.com/office/drawing/2014/main" id="{4C69932D-1609-2E41-A93F-6332FC6EE7E0}"/>
              </a:ext>
            </a:extLst>
          </p:cNvPr>
          <p:cNvSpPr/>
          <p:nvPr userDrawn="1"/>
        </p:nvSpPr>
        <p:spPr>
          <a:xfrm>
            <a:off x="0" y="1118927"/>
            <a:ext cx="9144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6" name="Content Placeholder 2">
            <a:extLst>
              <a:ext uri="{FF2B5EF4-FFF2-40B4-BE49-F238E27FC236}">
                <a16:creationId xmlns:a16="http://schemas.microsoft.com/office/drawing/2014/main" id="{4DEDFA46-2A45-FC4B-B8A6-3F38142D60A1}"/>
              </a:ext>
            </a:extLst>
          </p:cNvPr>
          <p:cNvSpPr>
            <a:spLocks noGrp="1"/>
          </p:cNvSpPr>
          <p:nvPr>
            <p:ph idx="1"/>
          </p:nvPr>
        </p:nvSpPr>
        <p:spPr>
          <a:xfrm>
            <a:off x="457200" y="1261872"/>
            <a:ext cx="8229600" cy="347472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9029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Bullets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1560"/>
            <a:ext cx="8229600" cy="365760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9" name="Title 1">
            <a:extLst>
              <a:ext uri="{FF2B5EF4-FFF2-40B4-BE49-F238E27FC236}">
                <a16:creationId xmlns:a16="http://schemas.microsoft.com/office/drawing/2014/main" id="{11BD2B28-CA07-4344-BB10-4DB215445525}"/>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accent3">
                    <a:lumMod val="60000"/>
                    <a:lumOff val="40000"/>
                  </a:schemeClr>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5F370DDC-49BF-E34F-96E6-CFC253988B75}"/>
              </a:ext>
            </a:extLst>
          </p:cNvPr>
          <p:cNvSpPr/>
          <p:nvPr userDrawn="1"/>
        </p:nvSpPr>
        <p:spPr>
          <a:xfrm>
            <a:off x="0" y="904615"/>
            <a:ext cx="9144000" cy="914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3145723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uble-lined Title w/Bullets (Teal)">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3D9E4A1-3F2B-2245-B348-DFBF8C9853AB}"/>
              </a:ext>
            </a:extLst>
          </p:cNvPr>
          <p:cNvSpPr>
            <a:spLocks noGrp="1"/>
          </p:cNvSpPr>
          <p:nvPr>
            <p:ph type="sldNum" sz="quarter" idx="4"/>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Title 1">
            <a:extLst>
              <a:ext uri="{FF2B5EF4-FFF2-40B4-BE49-F238E27FC236}">
                <a16:creationId xmlns:a16="http://schemas.microsoft.com/office/drawing/2014/main" id="{320660A0-B0FA-2E4D-A39D-026AC95533D6}"/>
              </a:ext>
            </a:extLst>
          </p:cNvPr>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accent3">
                    <a:lumMod val="60000"/>
                    <a:lumOff val="40000"/>
                  </a:schemeClr>
                </a:solidFill>
              </a:defRPr>
            </a:lvl1pPr>
          </a:lstStyle>
          <a:p>
            <a:r>
              <a:rPr lang="en-US" dirty="0"/>
              <a:t>Click to edit double-lined </a:t>
            </a:r>
            <a:br>
              <a:rPr lang="en-US" dirty="0"/>
            </a:br>
            <a:r>
              <a:rPr lang="en-US" dirty="0"/>
              <a:t>master title style</a:t>
            </a:r>
          </a:p>
        </p:txBody>
      </p:sp>
      <p:sp>
        <p:nvSpPr>
          <p:cNvPr id="12" name="Rectangle 11">
            <a:extLst>
              <a:ext uri="{FF2B5EF4-FFF2-40B4-BE49-F238E27FC236}">
                <a16:creationId xmlns:a16="http://schemas.microsoft.com/office/drawing/2014/main" id="{4C69932D-1609-2E41-A93F-6332FC6EE7E0}"/>
              </a:ext>
            </a:extLst>
          </p:cNvPr>
          <p:cNvSpPr/>
          <p:nvPr userDrawn="1"/>
        </p:nvSpPr>
        <p:spPr>
          <a:xfrm>
            <a:off x="0" y="1118927"/>
            <a:ext cx="9144000" cy="914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6" name="Content Placeholder 2">
            <a:extLst>
              <a:ext uri="{FF2B5EF4-FFF2-40B4-BE49-F238E27FC236}">
                <a16:creationId xmlns:a16="http://schemas.microsoft.com/office/drawing/2014/main" id="{4DEDFA46-2A45-FC4B-B8A6-3F38142D60A1}"/>
              </a:ext>
            </a:extLst>
          </p:cNvPr>
          <p:cNvSpPr>
            <a:spLocks noGrp="1"/>
          </p:cNvSpPr>
          <p:nvPr>
            <p:ph idx="1"/>
          </p:nvPr>
        </p:nvSpPr>
        <p:spPr>
          <a:xfrm>
            <a:off x="457200" y="1261872"/>
            <a:ext cx="8229600" cy="347472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8542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Bullets Roman Numerals (Yellow)">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1560"/>
            <a:ext cx="8229600" cy="3657600"/>
          </a:xfrm>
          <a:prstGeom prst="rect">
            <a:avLst/>
          </a:prstGeom>
        </p:spPr>
        <p:txBody>
          <a:bodyPr/>
          <a:lstStyle>
            <a:lvl1pPr marL="514350" indent="-514350">
              <a:lnSpc>
                <a:spcPct val="100000"/>
              </a:lnSpc>
              <a:spcBef>
                <a:spcPts val="600"/>
              </a:spcBef>
              <a:buFont typeface="+mj-lt"/>
              <a:buAutoNum type="romanUcPeriod"/>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7" name="Title 1">
            <a:extLst>
              <a:ext uri="{FF2B5EF4-FFF2-40B4-BE49-F238E27FC236}">
                <a16:creationId xmlns:a16="http://schemas.microsoft.com/office/drawing/2014/main" id="{E892DF62-BA40-E349-8D14-A85C904A7FA8}"/>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accent1"/>
                </a:solidFill>
              </a:defRPr>
            </a:lvl1pPr>
          </a:lstStyle>
          <a:p>
            <a:r>
              <a:rPr lang="en-US" dirty="0"/>
              <a:t>Click to edit Master title style</a:t>
            </a:r>
          </a:p>
        </p:txBody>
      </p:sp>
      <p:sp>
        <p:nvSpPr>
          <p:cNvPr id="8" name="Rectangle 7">
            <a:extLst>
              <a:ext uri="{FF2B5EF4-FFF2-40B4-BE49-F238E27FC236}">
                <a16:creationId xmlns:a16="http://schemas.microsoft.com/office/drawing/2014/main" id="{00DB1F75-61AB-DE44-803D-19E1EC9D4A28}"/>
              </a:ext>
            </a:extLst>
          </p:cNvPr>
          <p:cNvSpPr/>
          <p:nvPr userDrawn="1"/>
        </p:nvSpPr>
        <p:spPr>
          <a:xfrm>
            <a:off x="0" y="904615"/>
            <a:ext cx="9144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378966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ouble-lined Title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C1AE-A299-E149-BFE1-8575ED686484}"/>
              </a:ext>
            </a:extLst>
          </p:cNvPr>
          <p:cNvSpPr/>
          <p:nvPr userDrawn="1"/>
        </p:nvSpPr>
        <p:spPr>
          <a:xfrm>
            <a:off x="0" y="-1"/>
            <a:ext cx="9144000" cy="1144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bg1"/>
                </a:solidFill>
              </a:defRPr>
            </a:lvl1pPr>
          </a:lstStyle>
          <a:p>
            <a:r>
              <a:rPr lang="en-US" dirty="0"/>
              <a:t>Click to edit double-lined </a:t>
            </a:r>
            <a:br>
              <a:rPr lang="en-US" dirty="0"/>
            </a:br>
            <a:r>
              <a:rPr lang="en-US" dirty="0"/>
              <a:t>master title style</a:t>
            </a:r>
          </a:p>
        </p:txBody>
      </p:sp>
      <p:sp>
        <p:nvSpPr>
          <p:cNvPr id="3" name="Content Placeholder 2"/>
          <p:cNvSpPr>
            <a:spLocks noGrp="1"/>
          </p:cNvSpPr>
          <p:nvPr>
            <p:ph idx="1"/>
          </p:nvPr>
        </p:nvSpPr>
        <p:spPr>
          <a:xfrm>
            <a:off x="457200" y="1261872"/>
            <a:ext cx="8229600" cy="347472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Rectangle 9">
            <a:extLst>
              <a:ext uri="{FF2B5EF4-FFF2-40B4-BE49-F238E27FC236}">
                <a16:creationId xmlns:a16="http://schemas.microsoft.com/office/drawing/2014/main" id="{42BA8CCB-2EE4-8B40-B62E-06FB760043DB}"/>
              </a:ext>
            </a:extLst>
          </p:cNvPr>
          <p:cNvSpPr/>
          <p:nvPr userDrawn="1"/>
        </p:nvSpPr>
        <p:spPr>
          <a:xfrm>
            <a:off x="0" y="1118927"/>
            <a:ext cx="9144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48716AD-34D5-8841-AE89-F2A4E72B9E1A}"/>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272166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851AD9-A6B5-D444-976C-346AB3C402D2}"/>
              </a:ext>
            </a:extLst>
          </p:cNvPr>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5" name="Title 1">
            <a:extLst>
              <a:ext uri="{FF2B5EF4-FFF2-40B4-BE49-F238E27FC236}">
                <a16:creationId xmlns:a16="http://schemas.microsoft.com/office/drawing/2014/main" id="{37A64032-8A12-D343-B6D4-1D8E70EF4303}"/>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bg1"/>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0A03131C-FD43-2D4D-A54C-2F8F0E813188}"/>
              </a:ext>
            </a:extLst>
          </p:cNvPr>
          <p:cNvSpPr>
            <a:spLocks noGrp="1"/>
          </p:cNvSpPr>
          <p:nvPr>
            <p:ph idx="1"/>
          </p:nvPr>
        </p:nvSpPr>
        <p:spPr>
          <a:xfrm>
            <a:off x="457200" y="1051560"/>
            <a:ext cx="8229600" cy="365760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
        <p:nvSpPr>
          <p:cNvPr id="17" name="Rectangle 16">
            <a:extLst>
              <a:ext uri="{FF2B5EF4-FFF2-40B4-BE49-F238E27FC236}">
                <a16:creationId xmlns:a16="http://schemas.microsoft.com/office/drawing/2014/main" id="{15AFB3BC-DE8C-414F-BB20-CC1CB799954F}"/>
              </a:ext>
            </a:extLst>
          </p:cNvPr>
          <p:cNvSpPr/>
          <p:nvPr userDrawn="1"/>
        </p:nvSpPr>
        <p:spPr>
          <a:xfrm>
            <a:off x="0" y="904615"/>
            <a:ext cx="9144000" cy="91440"/>
          </a:xfrm>
          <a:prstGeom prst="rect">
            <a:avLst/>
          </a:prstGeom>
          <a:solidFill>
            <a:srgbClr val="319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0" name="Picture 9">
            <a:extLst>
              <a:ext uri="{FF2B5EF4-FFF2-40B4-BE49-F238E27FC236}">
                <a16:creationId xmlns:a16="http://schemas.microsoft.com/office/drawing/2014/main" id="{034CF9C0-092C-EA42-8260-34A56139A4AD}"/>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147997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ouble-lined Title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C1AE-A299-E149-BFE1-8575ED686484}"/>
              </a:ext>
            </a:extLst>
          </p:cNvPr>
          <p:cNvSpPr/>
          <p:nvPr userDrawn="1"/>
        </p:nvSpPr>
        <p:spPr>
          <a:xfrm>
            <a:off x="0" y="-1"/>
            <a:ext cx="9144000" cy="1144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bg1"/>
                </a:solidFill>
              </a:defRPr>
            </a:lvl1pPr>
          </a:lstStyle>
          <a:p>
            <a:r>
              <a:rPr lang="en-US" dirty="0"/>
              <a:t>Click to edit double-lined </a:t>
            </a:r>
            <a:br>
              <a:rPr lang="en-US" dirty="0"/>
            </a:br>
            <a:r>
              <a:rPr lang="en-US" dirty="0"/>
              <a:t>master title style</a:t>
            </a:r>
          </a:p>
        </p:txBody>
      </p:sp>
      <p:sp>
        <p:nvSpPr>
          <p:cNvPr id="3" name="Content Placeholder 2"/>
          <p:cNvSpPr>
            <a:spLocks noGrp="1"/>
          </p:cNvSpPr>
          <p:nvPr>
            <p:ph idx="1"/>
          </p:nvPr>
        </p:nvSpPr>
        <p:spPr>
          <a:xfrm>
            <a:off x="457200" y="1261872"/>
            <a:ext cx="8229600" cy="347472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Rectangle 9">
            <a:extLst>
              <a:ext uri="{FF2B5EF4-FFF2-40B4-BE49-F238E27FC236}">
                <a16:creationId xmlns:a16="http://schemas.microsoft.com/office/drawing/2014/main" id="{42BA8CCB-2EE4-8B40-B62E-06FB760043DB}"/>
              </a:ext>
            </a:extLst>
          </p:cNvPr>
          <p:cNvSpPr/>
          <p:nvPr userDrawn="1"/>
        </p:nvSpPr>
        <p:spPr>
          <a:xfrm>
            <a:off x="0" y="1118927"/>
            <a:ext cx="9144000" cy="91440"/>
          </a:xfrm>
          <a:prstGeom prst="rect">
            <a:avLst/>
          </a:prstGeom>
          <a:solidFill>
            <a:srgbClr val="319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70A7DED-84B0-4C45-9082-20814DBE0652}"/>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170255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a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C77B20E-213E-9949-AAAF-1F1EE313902F}"/>
              </a:ext>
            </a:extLst>
          </p:cNvPr>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 name="Title 1">
            <a:extLst>
              <a:ext uri="{FF2B5EF4-FFF2-40B4-BE49-F238E27FC236}">
                <a16:creationId xmlns:a16="http://schemas.microsoft.com/office/drawing/2014/main" id="{BEEAB91C-6654-594D-B9B8-DADE6E3A9194}"/>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bg1"/>
                </a:solidFill>
              </a:defRPr>
            </a:lvl1pPr>
          </a:lstStyle>
          <a:p>
            <a:r>
              <a:rPr lang="en-US" dirty="0"/>
              <a:t>Click to edit Master title style</a:t>
            </a:r>
          </a:p>
        </p:txBody>
      </p:sp>
      <p:sp>
        <p:nvSpPr>
          <p:cNvPr id="13" name="Content Placeholder 2">
            <a:extLst>
              <a:ext uri="{FF2B5EF4-FFF2-40B4-BE49-F238E27FC236}">
                <a16:creationId xmlns:a16="http://schemas.microsoft.com/office/drawing/2014/main" id="{3E3F5066-EEDF-E946-993F-D9050178D395}"/>
              </a:ext>
            </a:extLst>
          </p:cNvPr>
          <p:cNvSpPr>
            <a:spLocks noGrp="1"/>
          </p:cNvSpPr>
          <p:nvPr>
            <p:ph idx="1"/>
          </p:nvPr>
        </p:nvSpPr>
        <p:spPr>
          <a:xfrm>
            <a:off x="457200" y="1051560"/>
            <a:ext cx="8229600" cy="365760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
        <p:nvSpPr>
          <p:cNvPr id="15" name="Rectangle 14">
            <a:extLst>
              <a:ext uri="{FF2B5EF4-FFF2-40B4-BE49-F238E27FC236}">
                <a16:creationId xmlns:a16="http://schemas.microsoft.com/office/drawing/2014/main" id="{DE9CE7BB-A4C0-E945-87A2-550E3DCF3421}"/>
              </a:ext>
            </a:extLst>
          </p:cNvPr>
          <p:cNvSpPr/>
          <p:nvPr userDrawn="1"/>
        </p:nvSpPr>
        <p:spPr>
          <a:xfrm>
            <a:off x="0" y="904615"/>
            <a:ext cx="914400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0" name="Picture 9">
            <a:extLst>
              <a:ext uri="{FF2B5EF4-FFF2-40B4-BE49-F238E27FC236}">
                <a16:creationId xmlns:a16="http://schemas.microsoft.com/office/drawing/2014/main" id="{0267EC70-FCB5-4342-B643-36ABCF3BA660}"/>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50331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ouble-lined Title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CC1AE-A299-E149-BFE1-8575ED686484}"/>
              </a:ext>
            </a:extLst>
          </p:cNvPr>
          <p:cNvSpPr/>
          <p:nvPr userDrawn="1"/>
        </p:nvSpPr>
        <p:spPr>
          <a:xfrm>
            <a:off x="0" y="-1"/>
            <a:ext cx="9144000" cy="11445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title" hasCustomPrompt="1"/>
          </p:nvPr>
        </p:nvSpPr>
        <p:spPr>
          <a:xfrm>
            <a:off x="457200" y="91440"/>
            <a:ext cx="8229600" cy="994172"/>
          </a:xfrm>
          <a:prstGeom prst="rect">
            <a:avLst/>
          </a:prstGeom>
        </p:spPr>
        <p:txBody>
          <a:bodyPr anchor="ctr"/>
          <a:lstStyle>
            <a:lvl1pPr algn="l">
              <a:defRPr sz="3200" b="1">
                <a:solidFill>
                  <a:schemeClr val="bg1"/>
                </a:solidFill>
              </a:defRPr>
            </a:lvl1pPr>
          </a:lstStyle>
          <a:p>
            <a:r>
              <a:rPr lang="en-US" dirty="0"/>
              <a:t>Click to edit double-lined </a:t>
            </a:r>
            <a:br>
              <a:rPr lang="en-US" dirty="0"/>
            </a:br>
            <a:r>
              <a:rPr lang="en-US" dirty="0"/>
              <a:t>master title style</a:t>
            </a:r>
          </a:p>
        </p:txBody>
      </p:sp>
      <p:sp>
        <p:nvSpPr>
          <p:cNvPr id="3" name="Content Placeholder 2"/>
          <p:cNvSpPr>
            <a:spLocks noGrp="1"/>
          </p:cNvSpPr>
          <p:nvPr>
            <p:ph idx="1"/>
          </p:nvPr>
        </p:nvSpPr>
        <p:spPr>
          <a:xfrm>
            <a:off x="457200" y="1261872"/>
            <a:ext cx="8229600" cy="3474720"/>
          </a:xfrm>
          <a:prstGeom prst="rect">
            <a:avLst/>
          </a:prstGeom>
        </p:spPr>
        <p:txBody>
          <a:bodyPr/>
          <a:lstStyle>
            <a:lvl1pPr marL="0" indent="0">
              <a:lnSpc>
                <a:spcPct val="100000"/>
              </a:lnSpc>
              <a:spcBef>
                <a:spcPts val="1200"/>
              </a:spcBef>
              <a:buNone/>
              <a:tabLst/>
              <a:defRPr sz="2200"/>
            </a:lvl1pPr>
            <a:lvl2pPr marL="460303" indent="-230156">
              <a:lnSpc>
                <a:spcPct val="100000"/>
              </a:lnSpc>
              <a:buFont typeface="System Font Regular"/>
              <a:buChar char="–"/>
              <a:tabLst/>
              <a:defRPr/>
            </a:lvl2pPr>
            <a:lvl3pPr marL="630143" indent="-169838">
              <a:lnSpc>
                <a:spcPct val="100000"/>
              </a:lnSpc>
              <a:tabLst/>
              <a:defRPr/>
            </a:lvl3pPr>
            <a:lvl4pPr marL="799980" indent="-169838">
              <a:lnSpc>
                <a:spcPct val="100000"/>
              </a:lnSpc>
              <a:tabLst/>
              <a:defRPr/>
            </a:lvl4pPr>
            <a:lvl5pPr marL="976169" indent="-168250">
              <a:lnSpc>
                <a:spcPct val="100000"/>
              </a:lnSpc>
              <a:tabLst/>
              <a:defRPr/>
            </a:lvl5pPr>
          </a:lstStyle>
          <a:p>
            <a:pPr lvl="0"/>
            <a:r>
              <a:rPr lang="en-US" dirty="0"/>
              <a:t>Edit Master text styles</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sp>
        <p:nvSpPr>
          <p:cNvPr id="10" name="Rectangle 9">
            <a:extLst>
              <a:ext uri="{FF2B5EF4-FFF2-40B4-BE49-F238E27FC236}">
                <a16:creationId xmlns:a16="http://schemas.microsoft.com/office/drawing/2014/main" id="{42BA8CCB-2EE4-8B40-B62E-06FB760043DB}"/>
              </a:ext>
            </a:extLst>
          </p:cNvPr>
          <p:cNvSpPr/>
          <p:nvPr userDrawn="1"/>
        </p:nvSpPr>
        <p:spPr>
          <a:xfrm>
            <a:off x="0" y="1118927"/>
            <a:ext cx="914400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8E3613C-CD1C-8C45-A3F1-FBBB7E1FF0AF}"/>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16707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CC2560-3B95-6545-9A44-987DD3B9374F}"/>
              </a:ext>
            </a:extLst>
          </p:cNvPr>
          <p:cNvPicPr>
            <a:picLocks/>
          </p:cNvPicPr>
          <p:nvPr userDrawn="1"/>
        </p:nvPicPr>
        <p:blipFill>
          <a:blip r:embed="rId2"/>
          <a:stretch>
            <a:fillRect/>
          </a:stretch>
        </p:blipFill>
        <p:spPr>
          <a:xfrm>
            <a:off x="0" y="0"/>
            <a:ext cx="9144000" cy="5143500"/>
          </a:xfrm>
          <a:prstGeom prst="rect">
            <a:avLst/>
          </a:prstGeom>
        </p:spPr>
      </p:pic>
      <p:grpSp>
        <p:nvGrpSpPr>
          <p:cNvPr id="6" name="Group 5">
            <a:extLst>
              <a:ext uri="{FF2B5EF4-FFF2-40B4-BE49-F238E27FC236}">
                <a16:creationId xmlns:a16="http://schemas.microsoft.com/office/drawing/2014/main" id="{193E4BF1-294D-1742-A096-7F080ACFAB80}"/>
              </a:ext>
            </a:extLst>
          </p:cNvPr>
          <p:cNvGrpSpPr/>
          <p:nvPr userDrawn="1"/>
        </p:nvGrpSpPr>
        <p:grpSpPr>
          <a:xfrm>
            <a:off x="0" y="5052060"/>
            <a:ext cx="9144000" cy="91440"/>
            <a:chOff x="0" y="4131460"/>
            <a:chExt cx="9144000" cy="91440"/>
          </a:xfrm>
        </p:grpSpPr>
        <p:sp>
          <p:nvSpPr>
            <p:cNvPr id="7" name="Rectangle 6">
              <a:extLst>
                <a:ext uri="{FF2B5EF4-FFF2-40B4-BE49-F238E27FC236}">
                  <a16:creationId xmlns:a16="http://schemas.microsoft.com/office/drawing/2014/main" id="{163BD606-EA27-9444-A3BB-208088F5E247}"/>
                </a:ext>
              </a:extLst>
            </p:cNvPr>
            <p:cNvSpPr/>
            <p:nvPr userDrawn="1"/>
          </p:nvSpPr>
          <p:spPr>
            <a:xfrm>
              <a:off x="0" y="4131460"/>
              <a:ext cx="67665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Rectangle 7">
              <a:extLst>
                <a:ext uri="{FF2B5EF4-FFF2-40B4-BE49-F238E27FC236}">
                  <a16:creationId xmlns:a16="http://schemas.microsoft.com/office/drawing/2014/main" id="{BD1F7DEA-21F2-B84F-90B1-4FE943C127C3}"/>
                </a:ext>
              </a:extLst>
            </p:cNvPr>
            <p:cNvSpPr/>
            <p:nvPr userDrawn="1"/>
          </p:nvSpPr>
          <p:spPr>
            <a:xfrm>
              <a:off x="6766560" y="4131460"/>
              <a:ext cx="2377440" cy="91440"/>
            </a:xfrm>
            <a:prstGeom prst="rect">
              <a:avLst/>
            </a:prstGeom>
            <a:solidFill>
              <a:srgbClr val="319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sp>
        <p:nvSpPr>
          <p:cNvPr id="18" name="Title 1">
            <a:extLst>
              <a:ext uri="{FF2B5EF4-FFF2-40B4-BE49-F238E27FC236}">
                <a16:creationId xmlns:a16="http://schemas.microsoft.com/office/drawing/2014/main" id="{7E614FD7-1E7A-E241-A408-39698EB79DCC}"/>
              </a:ext>
            </a:extLst>
          </p:cNvPr>
          <p:cNvSpPr>
            <a:spLocks noGrp="1"/>
          </p:cNvSpPr>
          <p:nvPr>
            <p:ph type="ctrTitle"/>
          </p:nvPr>
        </p:nvSpPr>
        <p:spPr>
          <a:xfrm>
            <a:off x="277091" y="1052233"/>
            <a:ext cx="5979332" cy="3039035"/>
          </a:xfrm>
          <a:prstGeom prst="rect">
            <a:avLst/>
          </a:prstGeom>
        </p:spPr>
        <p:txBody>
          <a:bodyPr anchor="ctr">
            <a:normAutofit/>
          </a:bodyPr>
          <a:lstStyle>
            <a:lvl1pPr algn="l">
              <a:defRPr sz="5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5030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Bullets (Yellow)">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1560"/>
            <a:ext cx="8229600" cy="3657600"/>
          </a:xfrm>
          <a:prstGeom prst="rect">
            <a:avLst/>
          </a:prstGeom>
        </p:spPr>
        <p:txBody>
          <a:bodyPr/>
          <a:lstStyle>
            <a:lvl1pPr marL="230156" indent="-230156">
              <a:lnSpc>
                <a:spcPct val="100000"/>
              </a:lnSpc>
              <a:spcBef>
                <a:spcPts val="600"/>
              </a:spcBef>
              <a:tabLst/>
              <a:defRPr sz="2200"/>
            </a:lvl1pPr>
            <a:lvl2pPr marL="460303" indent="-230156">
              <a:lnSpc>
                <a:spcPct val="100000"/>
              </a:lnSpc>
              <a:spcBef>
                <a:spcPts val="600"/>
              </a:spcBef>
              <a:buFont typeface="System Font Regular"/>
              <a:buChar char="–"/>
              <a:tabLst/>
              <a:defRPr/>
            </a:lvl2pPr>
            <a:lvl3pPr marL="630143" indent="-169838">
              <a:lnSpc>
                <a:spcPct val="100000"/>
              </a:lnSpc>
              <a:spcBef>
                <a:spcPts val="600"/>
              </a:spcBef>
              <a:tabLst/>
              <a:defRPr/>
            </a:lvl3pPr>
            <a:lvl4pPr marL="799980" indent="-169838">
              <a:lnSpc>
                <a:spcPct val="100000"/>
              </a:lnSpc>
              <a:spcBef>
                <a:spcPts val="600"/>
              </a:spcBef>
              <a:tabLst/>
              <a:defRPr/>
            </a:lvl4pPr>
            <a:lvl5pPr marL="976169" indent="-168250">
              <a:lnSpc>
                <a:spcPct val="100000"/>
              </a:lnSpc>
              <a:spcBef>
                <a:spcPts val="600"/>
              </a:spcBef>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629400" y="4871081"/>
            <a:ext cx="2057400" cy="205743"/>
          </a:xfrm>
          <a:prstGeom prst="rect">
            <a:avLst/>
          </a:prstGeom>
        </p:spPr>
        <p:txBody>
          <a:bodyPr/>
          <a:lstStyle>
            <a:lvl1pPr algn="r">
              <a:defRPr sz="851">
                <a:solidFill>
                  <a:schemeClr val="tx2"/>
                </a:solidFill>
              </a:defRPr>
            </a:lvl1pPr>
          </a:lstStyle>
          <a:p>
            <a:fld id="{F39252C3-E958-A24C-9758-DBD77638AC0C}" type="slidenum">
              <a:rPr lang="en-US" smtClean="0"/>
              <a:pPr/>
              <a:t>‹#›</a:t>
            </a:fld>
            <a:endParaRPr lang="en-US" dirty="0"/>
          </a:p>
        </p:txBody>
      </p:sp>
      <p:cxnSp>
        <p:nvCxnSpPr>
          <p:cNvPr id="14" name="Straight Connector 13">
            <a:extLst>
              <a:ext uri="{FF2B5EF4-FFF2-40B4-BE49-F238E27FC236}">
                <a16:creationId xmlns:a16="http://schemas.microsoft.com/office/drawing/2014/main" id="{CAD9CECB-2EC0-6B44-BEBB-78942E65D0FE}"/>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FF69CE9-EDD3-414E-9773-EDA484B07BC0}"/>
              </a:ext>
            </a:extLst>
          </p:cNvPr>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 name="Title 1">
            <a:extLst>
              <a:ext uri="{FF2B5EF4-FFF2-40B4-BE49-F238E27FC236}">
                <a16:creationId xmlns:a16="http://schemas.microsoft.com/office/drawing/2014/main" id="{C06B2C02-7ADA-6F47-A86B-1DA3197B4BD9}"/>
              </a:ext>
            </a:extLst>
          </p:cNvPr>
          <p:cNvSpPr>
            <a:spLocks noGrp="1"/>
          </p:cNvSpPr>
          <p:nvPr>
            <p:ph type="title"/>
          </p:nvPr>
        </p:nvSpPr>
        <p:spPr>
          <a:xfrm>
            <a:off x="457200" y="68676"/>
            <a:ext cx="8229600" cy="821630"/>
          </a:xfrm>
          <a:prstGeom prst="rect">
            <a:avLst/>
          </a:prstGeom>
        </p:spPr>
        <p:txBody>
          <a:bodyPr anchor="ctr"/>
          <a:lstStyle>
            <a:lvl1pPr algn="l">
              <a:defRPr sz="3200" b="1">
                <a:solidFill>
                  <a:schemeClr val="bg1"/>
                </a:solidFill>
              </a:defRPr>
            </a:lvl1pPr>
          </a:lstStyle>
          <a:p>
            <a:r>
              <a:rPr lang="en-US" dirty="0"/>
              <a:t>Click to edit Master title style</a:t>
            </a:r>
          </a:p>
        </p:txBody>
      </p:sp>
      <p:sp>
        <p:nvSpPr>
          <p:cNvPr id="13" name="Rectangle 12">
            <a:extLst>
              <a:ext uri="{FF2B5EF4-FFF2-40B4-BE49-F238E27FC236}">
                <a16:creationId xmlns:a16="http://schemas.microsoft.com/office/drawing/2014/main" id="{E3032897-B9C0-4A43-90AC-4AAFDA496B92}"/>
              </a:ext>
            </a:extLst>
          </p:cNvPr>
          <p:cNvSpPr/>
          <p:nvPr userDrawn="1"/>
        </p:nvSpPr>
        <p:spPr>
          <a:xfrm>
            <a:off x="0" y="904615"/>
            <a:ext cx="9144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0" name="Picture 9">
            <a:extLst>
              <a:ext uri="{FF2B5EF4-FFF2-40B4-BE49-F238E27FC236}">
                <a16:creationId xmlns:a16="http://schemas.microsoft.com/office/drawing/2014/main" id="{1B64C31F-A71B-AB45-8A89-325412316DBE}"/>
              </a:ext>
            </a:extLst>
          </p:cNvPr>
          <p:cNvPicPr>
            <a:picLocks noChangeAspect="1"/>
          </p:cNvPicPr>
          <p:nvPr userDrawn="1"/>
        </p:nvPicPr>
        <p:blipFill>
          <a:blip r:embed="rId2"/>
          <a:stretch>
            <a:fillRect/>
          </a:stretch>
        </p:blipFill>
        <p:spPr>
          <a:xfrm>
            <a:off x="533849" y="4890530"/>
            <a:ext cx="822960" cy="187234"/>
          </a:xfrm>
          <a:prstGeom prst="rect">
            <a:avLst/>
          </a:prstGeom>
        </p:spPr>
      </p:pic>
    </p:spTree>
    <p:extLst>
      <p:ext uri="{BB962C8B-B14F-4D97-AF65-F5344CB8AC3E}">
        <p14:creationId xmlns:p14="http://schemas.microsoft.com/office/powerpoint/2010/main" val="379697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CF9D62-895D-5D43-A53A-43C143750239}"/>
              </a:ext>
            </a:extLst>
          </p:cNvPr>
          <p:cNvSpPr txBox="1"/>
          <p:nvPr userDrawn="1"/>
        </p:nvSpPr>
        <p:spPr>
          <a:xfrm>
            <a:off x="2111433" y="4847955"/>
            <a:ext cx="4921134" cy="215444"/>
          </a:xfrm>
          <a:prstGeom prst="rect">
            <a:avLst/>
          </a:prstGeom>
          <a:noFill/>
        </p:spPr>
        <p:txBody>
          <a:bodyPr wrap="square" rtlCol="0">
            <a:spAutoFit/>
          </a:bodyPr>
          <a:lstStyle/>
          <a:p>
            <a:pPr algn="ctr"/>
            <a:r>
              <a:rPr lang="en-US" sz="800" baseline="0" dirty="0">
                <a:solidFill>
                  <a:schemeClr val="bg1">
                    <a:lumMod val="50000"/>
                  </a:schemeClr>
                </a:solidFill>
              </a:rPr>
              <a:t>Not approved for advertising use.</a:t>
            </a:r>
          </a:p>
        </p:txBody>
      </p:sp>
    </p:spTree>
    <p:extLst>
      <p:ext uri="{BB962C8B-B14F-4D97-AF65-F5344CB8AC3E}">
        <p14:creationId xmlns:p14="http://schemas.microsoft.com/office/powerpoint/2010/main" val="1784938068"/>
      </p:ext>
    </p:extLst>
  </p:cSld>
  <p:clrMap bg1="lt1" tx1="dk1" bg2="lt2" tx2="dk2" accent1="accent1" accent2="accent2" accent3="accent3" accent4="accent4" accent5="accent5" accent6="accent6" hlink="hlink" folHlink="folHlink"/>
  <p:sldLayoutIdLst>
    <p:sldLayoutId id="2147483702" r:id="rId1"/>
    <p:sldLayoutId id="2147483674" r:id="rId2"/>
    <p:sldLayoutId id="2147483689" r:id="rId3"/>
    <p:sldLayoutId id="2147483675" r:id="rId4"/>
    <p:sldLayoutId id="2147483690" r:id="rId5"/>
    <p:sldLayoutId id="2147483676" r:id="rId6"/>
    <p:sldLayoutId id="2147483691" r:id="rId7"/>
    <p:sldLayoutId id="2147483663" r:id="rId8"/>
    <p:sldLayoutId id="2147483662" r:id="rId9"/>
    <p:sldLayoutId id="2147483692" r:id="rId10"/>
    <p:sldLayoutId id="2147483673" r:id="rId11"/>
    <p:sldLayoutId id="2147483693" r:id="rId12"/>
    <p:sldLayoutId id="2147483672" r:id="rId13"/>
    <p:sldLayoutId id="2147483694" r:id="rId14"/>
    <p:sldLayoutId id="2147483664" r:id="rId15"/>
    <p:sldLayoutId id="2147483677" r:id="rId16"/>
    <p:sldLayoutId id="2147483678" r:id="rId17"/>
    <p:sldLayoutId id="2147483667" r:id="rId18"/>
  </p:sldLayoutIdLst>
  <p:hf hdr="0" ftr="0" dt="0"/>
  <p:txStyles>
    <p:titleStyle>
      <a:lvl1pPr algn="ctr" defTabSz="685702"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71426" indent="-171426" algn="l" defTabSz="685702"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278" indent="-171426" algn="l" defTabSz="68570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70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1"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819"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670"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515"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366"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218"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02" rtl="0" eaLnBrk="1" latinLnBrk="0" hangingPunct="1">
        <a:defRPr sz="1351" kern="1200">
          <a:solidFill>
            <a:schemeClr val="tx1"/>
          </a:solidFill>
          <a:latin typeface="+mn-lt"/>
          <a:ea typeface="+mn-ea"/>
          <a:cs typeface="+mn-cs"/>
        </a:defRPr>
      </a:lvl1pPr>
      <a:lvl2pPr marL="342850" algn="l" defTabSz="685702" rtl="0" eaLnBrk="1" latinLnBrk="0" hangingPunct="1">
        <a:defRPr sz="1351" kern="1200">
          <a:solidFill>
            <a:schemeClr val="tx1"/>
          </a:solidFill>
          <a:latin typeface="+mn-lt"/>
          <a:ea typeface="+mn-ea"/>
          <a:cs typeface="+mn-cs"/>
        </a:defRPr>
      </a:lvl2pPr>
      <a:lvl3pPr marL="685702" algn="l" defTabSz="685702" rtl="0" eaLnBrk="1" latinLnBrk="0" hangingPunct="1">
        <a:defRPr sz="1351" kern="1200">
          <a:solidFill>
            <a:schemeClr val="tx1"/>
          </a:solidFill>
          <a:latin typeface="+mn-lt"/>
          <a:ea typeface="+mn-ea"/>
          <a:cs typeface="+mn-cs"/>
        </a:defRPr>
      </a:lvl3pPr>
      <a:lvl4pPr marL="1028548" algn="l" defTabSz="685702" rtl="0" eaLnBrk="1" latinLnBrk="0" hangingPunct="1">
        <a:defRPr sz="1351" kern="1200">
          <a:solidFill>
            <a:schemeClr val="tx1"/>
          </a:solidFill>
          <a:latin typeface="+mn-lt"/>
          <a:ea typeface="+mn-ea"/>
          <a:cs typeface="+mn-cs"/>
        </a:defRPr>
      </a:lvl4pPr>
      <a:lvl5pPr marL="1371396" algn="l" defTabSz="685702" rtl="0" eaLnBrk="1" latinLnBrk="0" hangingPunct="1">
        <a:defRPr sz="1351" kern="1200">
          <a:solidFill>
            <a:schemeClr val="tx1"/>
          </a:solidFill>
          <a:latin typeface="+mn-lt"/>
          <a:ea typeface="+mn-ea"/>
          <a:cs typeface="+mn-cs"/>
        </a:defRPr>
      </a:lvl5pPr>
      <a:lvl6pPr marL="1714244" algn="l" defTabSz="685702" rtl="0" eaLnBrk="1" latinLnBrk="0" hangingPunct="1">
        <a:defRPr sz="1351" kern="1200">
          <a:solidFill>
            <a:schemeClr val="tx1"/>
          </a:solidFill>
          <a:latin typeface="+mn-lt"/>
          <a:ea typeface="+mn-ea"/>
          <a:cs typeface="+mn-cs"/>
        </a:defRPr>
      </a:lvl6pPr>
      <a:lvl7pPr marL="2057091" algn="l" defTabSz="685702" rtl="0" eaLnBrk="1" latinLnBrk="0" hangingPunct="1">
        <a:defRPr sz="1351" kern="1200">
          <a:solidFill>
            <a:schemeClr val="tx1"/>
          </a:solidFill>
          <a:latin typeface="+mn-lt"/>
          <a:ea typeface="+mn-ea"/>
          <a:cs typeface="+mn-cs"/>
        </a:defRPr>
      </a:lvl7pPr>
      <a:lvl8pPr marL="2399940" algn="l" defTabSz="685702" rtl="0" eaLnBrk="1" latinLnBrk="0" hangingPunct="1">
        <a:defRPr sz="1351" kern="1200">
          <a:solidFill>
            <a:schemeClr val="tx1"/>
          </a:solidFill>
          <a:latin typeface="+mn-lt"/>
          <a:ea typeface="+mn-ea"/>
          <a:cs typeface="+mn-cs"/>
        </a:defRPr>
      </a:lvl8pPr>
      <a:lvl9pPr marL="2742790" algn="l" defTabSz="685702"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8B3CF0B-E42B-D24E-9067-AE567895B60D}"/>
              </a:ext>
            </a:extLst>
          </p:cNvPr>
          <p:cNvCxnSpPr>
            <a:cxnSpLocks/>
          </p:cNvCxnSpPr>
          <p:nvPr userDrawn="1"/>
        </p:nvCxnSpPr>
        <p:spPr>
          <a:xfrm>
            <a:off x="0" y="4802154"/>
            <a:ext cx="914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3CB1436-EBA5-994F-9D1F-7D3FEEC40F0D}"/>
              </a:ext>
            </a:extLst>
          </p:cNvPr>
          <p:cNvPicPr>
            <a:picLocks noChangeAspect="1"/>
          </p:cNvPicPr>
          <p:nvPr userDrawn="1"/>
        </p:nvPicPr>
        <p:blipFill>
          <a:blip r:embed="rId11"/>
          <a:stretch>
            <a:fillRect/>
          </a:stretch>
        </p:blipFill>
        <p:spPr>
          <a:xfrm>
            <a:off x="542916" y="4890530"/>
            <a:ext cx="804826" cy="187234"/>
          </a:xfrm>
          <a:prstGeom prst="rect">
            <a:avLst/>
          </a:prstGeom>
        </p:spPr>
      </p:pic>
    </p:spTree>
    <p:extLst>
      <p:ext uri="{BB962C8B-B14F-4D97-AF65-F5344CB8AC3E}">
        <p14:creationId xmlns:p14="http://schemas.microsoft.com/office/powerpoint/2010/main" val="1598804219"/>
      </p:ext>
    </p:extLst>
  </p:cSld>
  <p:clrMap bg1="dk1" tx1="lt1" bg2="dk2" tx2="lt2" accent1="accent1" accent2="accent2" accent3="accent3" accent4="accent4" accent5="accent5" accent6="accent6" hlink="hlink" folHlink="folHlink"/>
  <p:sldLayoutIdLst>
    <p:sldLayoutId id="2147483682" r:id="rId1"/>
    <p:sldLayoutId id="2147483695" r:id="rId2"/>
    <p:sldLayoutId id="2147483684" r:id="rId3"/>
    <p:sldLayoutId id="2147483696" r:id="rId4"/>
    <p:sldLayoutId id="2147483686" r:id="rId5"/>
    <p:sldLayoutId id="2147483698" r:id="rId6"/>
    <p:sldLayoutId id="2147483688" r:id="rId7"/>
    <p:sldLayoutId id="2147483697" r:id="rId8"/>
    <p:sldLayoutId id="2147483703" r:id="rId9"/>
  </p:sldLayoutIdLst>
  <p:hf hdr="0" ftr="0" dt="0"/>
  <p:txStyles>
    <p:titleStyle>
      <a:lvl1pPr algn="ctr" defTabSz="685702"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71426" indent="-171426" algn="l" defTabSz="685702"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278" indent="-171426" algn="l" defTabSz="68570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70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1"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819"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670"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515"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366"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218" indent="-171426" algn="l" defTabSz="68570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02" rtl="0" eaLnBrk="1" latinLnBrk="0" hangingPunct="1">
        <a:defRPr sz="1351" kern="1200">
          <a:solidFill>
            <a:schemeClr val="tx1"/>
          </a:solidFill>
          <a:latin typeface="+mn-lt"/>
          <a:ea typeface="+mn-ea"/>
          <a:cs typeface="+mn-cs"/>
        </a:defRPr>
      </a:lvl1pPr>
      <a:lvl2pPr marL="342850" algn="l" defTabSz="685702" rtl="0" eaLnBrk="1" latinLnBrk="0" hangingPunct="1">
        <a:defRPr sz="1351" kern="1200">
          <a:solidFill>
            <a:schemeClr val="tx1"/>
          </a:solidFill>
          <a:latin typeface="+mn-lt"/>
          <a:ea typeface="+mn-ea"/>
          <a:cs typeface="+mn-cs"/>
        </a:defRPr>
      </a:lvl2pPr>
      <a:lvl3pPr marL="685702" algn="l" defTabSz="685702" rtl="0" eaLnBrk="1" latinLnBrk="0" hangingPunct="1">
        <a:defRPr sz="1351" kern="1200">
          <a:solidFill>
            <a:schemeClr val="tx1"/>
          </a:solidFill>
          <a:latin typeface="+mn-lt"/>
          <a:ea typeface="+mn-ea"/>
          <a:cs typeface="+mn-cs"/>
        </a:defRPr>
      </a:lvl3pPr>
      <a:lvl4pPr marL="1028548" algn="l" defTabSz="685702" rtl="0" eaLnBrk="1" latinLnBrk="0" hangingPunct="1">
        <a:defRPr sz="1351" kern="1200">
          <a:solidFill>
            <a:schemeClr val="tx1"/>
          </a:solidFill>
          <a:latin typeface="+mn-lt"/>
          <a:ea typeface="+mn-ea"/>
          <a:cs typeface="+mn-cs"/>
        </a:defRPr>
      </a:lvl4pPr>
      <a:lvl5pPr marL="1371396" algn="l" defTabSz="685702" rtl="0" eaLnBrk="1" latinLnBrk="0" hangingPunct="1">
        <a:defRPr sz="1351" kern="1200">
          <a:solidFill>
            <a:schemeClr val="tx1"/>
          </a:solidFill>
          <a:latin typeface="+mn-lt"/>
          <a:ea typeface="+mn-ea"/>
          <a:cs typeface="+mn-cs"/>
        </a:defRPr>
      </a:lvl5pPr>
      <a:lvl6pPr marL="1714244" algn="l" defTabSz="685702" rtl="0" eaLnBrk="1" latinLnBrk="0" hangingPunct="1">
        <a:defRPr sz="1351" kern="1200">
          <a:solidFill>
            <a:schemeClr val="tx1"/>
          </a:solidFill>
          <a:latin typeface="+mn-lt"/>
          <a:ea typeface="+mn-ea"/>
          <a:cs typeface="+mn-cs"/>
        </a:defRPr>
      </a:lvl6pPr>
      <a:lvl7pPr marL="2057091" algn="l" defTabSz="685702" rtl="0" eaLnBrk="1" latinLnBrk="0" hangingPunct="1">
        <a:defRPr sz="1351" kern="1200">
          <a:solidFill>
            <a:schemeClr val="tx1"/>
          </a:solidFill>
          <a:latin typeface="+mn-lt"/>
          <a:ea typeface="+mn-ea"/>
          <a:cs typeface="+mn-cs"/>
        </a:defRPr>
      </a:lvl7pPr>
      <a:lvl8pPr marL="2399940" algn="l" defTabSz="685702" rtl="0" eaLnBrk="1" latinLnBrk="0" hangingPunct="1">
        <a:defRPr sz="1351" kern="1200">
          <a:solidFill>
            <a:schemeClr val="tx1"/>
          </a:solidFill>
          <a:latin typeface="+mn-lt"/>
          <a:ea typeface="+mn-ea"/>
          <a:cs typeface="+mn-cs"/>
        </a:defRPr>
      </a:lvl8pPr>
      <a:lvl9pPr marL="2742790" algn="l" defTabSz="685702"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s://www.esdglobe.com/products/lif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663" y="140905"/>
            <a:ext cx="7724774" cy="1993340"/>
          </a:xfrm>
        </p:spPr>
        <p:txBody>
          <a:bodyPr>
            <a:noAutofit/>
          </a:bodyPr>
          <a:lstStyle/>
          <a:p>
            <a:pPr algn="ctr"/>
            <a:r>
              <a:rPr lang="en-US" sz="2400" dirty="0"/>
              <a:t>State of New Mexico</a:t>
            </a:r>
            <a:br>
              <a:rPr lang="en-US" sz="2400" dirty="0"/>
            </a:br>
            <a:r>
              <a:rPr lang="en-US" sz="2400" dirty="0"/>
              <a:t>And </a:t>
            </a:r>
            <a:br>
              <a:rPr lang="en-US" sz="2400" dirty="0"/>
            </a:br>
            <a:r>
              <a:rPr lang="en-US" sz="2400" dirty="0"/>
              <a:t>Local Public Body</a:t>
            </a:r>
            <a:br>
              <a:rPr lang="en-US" sz="2400" dirty="0"/>
            </a:br>
            <a:r>
              <a:rPr lang="en-US" sz="2400" dirty="0"/>
              <a:t>Employees</a:t>
            </a:r>
            <a:br>
              <a:rPr lang="en-US" sz="2400" dirty="0"/>
            </a:br>
            <a:endParaRPr lang="en-US" sz="2400" dirty="0"/>
          </a:p>
        </p:txBody>
      </p:sp>
      <p:sp>
        <p:nvSpPr>
          <p:cNvPr id="3" name="Rectangle 2"/>
          <p:cNvSpPr/>
          <p:nvPr/>
        </p:nvSpPr>
        <p:spPr>
          <a:xfrm>
            <a:off x="1263112" y="3531054"/>
            <a:ext cx="6362055" cy="461665"/>
          </a:xfrm>
          <a:prstGeom prst="rect">
            <a:avLst/>
          </a:prstGeom>
        </p:spPr>
        <p:txBody>
          <a:bodyPr wrap="square">
            <a:spAutoFit/>
          </a:bodyPr>
          <a:lstStyle/>
          <a:p>
            <a:pPr algn="ctr"/>
            <a:r>
              <a:rPr lang="en-US" sz="2400" b="1" dirty="0">
                <a:solidFill>
                  <a:srgbClr val="FFFFFF"/>
                </a:solidFill>
                <a:ea typeface="+mj-ea"/>
                <a:cs typeface="+mj-cs"/>
              </a:rPr>
              <a:t>Supplemental Life Insurance </a:t>
            </a:r>
            <a:endParaRPr lang="en-US" dirty="0"/>
          </a:p>
        </p:txBody>
      </p:sp>
      <p:sp>
        <p:nvSpPr>
          <p:cNvPr id="5" name="Rectangle 4"/>
          <p:cNvSpPr/>
          <p:nvPr/>
        </p:nvSpPr>
        <p:spPr>
          <a:xfrm>
            <a:off x="3502617" y="4750231"/>
            <a:ext cx="2022529" cy="333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B357490-C1BA-372C-C577-06F3CF0EF311}"/>
              </a:ext>
            </a:extLst>
          </p:cNvPr>
          <p:cNvPicPr>
            <a:picLocks noChangeAspect="1"/>
          </p:cNvPicPr>
          <p:nvPr/>
        </p:nvPicPr>
        <p:blipFill>
          <a:blip r:embed="rId3"/>
          <a:stretch>
            <a:fillRect/>
          </a:stretch>
        </p:blipFill>
        <p:spPr>
          <a:xfrm>
            <a:off x="3365329" y="1758768"/>
            <a:ext cx="1741805" cy="1741805"/>
          </a:xfrm>
          <a:prstGeom prst="rect">
            <a:avLst/>
          </a:prstGeom>
        </p:spPr>
      </p:pic>
    </p:spTree>
    <p:extLst>
      <p:ext uri="{BB962C8B-B14F-4D97-AF65-F5344CB8AC3E}">
        <p14:creationId xmlns:p14="http://schemas.microsoft.com/office/powerpoint/2010/main" val="199962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10</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Eligible Participants</a:t>
            </a:r>
          </a:p>
        </p:txBody>
      </p:sp>
      <p:sp>
        <p:nvSpPr>
          <p:cNvPr id="5" name="TextBox 4"/>
          <p:cNvSpPr txBox="1"/>
          <p:nvPr/>
        </p:nvSpPr>
        <p:spPr>
          <a:xfrm>
            <a:off x="323850" y="1152525"/>
            <a:ext cx="8496300" cy="2862322"/>
          </a:xfrm>
          <a:prstGeom prst="rect">
            <a:avLst/>
          </a:prstGeom>
          <a:noFill/>
        </p:spPr>
        <p:txBody>
          <a:bodyPr wrap="square" rtlCol="0">
            <a:spAutoFit/>
          </a:bodyPr>
          <a:lstStyle/>
          <a:p>
            <a:pPr lvl="1" algn="ctr"/>
            <a:r>
              <a:rPr lang="en-US" sz="1800" u="sng" dirty="0">
                <a:solidFill>
                  <a:schemeClr val="tx2"/>
                </a:solidFill>
                <a:latin typeface="Tahoma" panose="020B0604030504040204" pitchFamily="34" charset="0"/>
                <a:ea typeface="Tahoma" panose="020B0604030504040204" pitchFamily="34" charset="0"/>
                <a:cs typeface="Tahoma" panose="020B0604030504040204" pitchFamily="34" charset="0"/>
              </a:rPr>
              <a:t>Eligible Participants That May Apply for Guarantee Issue Coverage</a:t>
            </a:r>
          </a:p>
          <a:p>
            <a:pPr lvl="1" algn="ctr"/>
            <a:endParaRPr lang="en-US"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628650" lvl="1" indent="-285750">
              <a:buFont typeface="Wingdings" panose="05000000000000000000" pitchFamily="2" charset="2"/>
              <a:buChar char="q"/>
            </a:pP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Regular working government employees</a:t>
            </a:r>
          </a:p>
          <a:p>
            <a:pPr lvl="1"/>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Spouse of employee</a:t>
            </a:r>
          </a:p>
          <a:p>
            <a:pPr lvl="1"/>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Children (30 days through age 23)</a:t>
            </a:r>
          </a:p>
          <a:p>
            <a:pPr lvl="1"/>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Step-children (30 days through age 23)</a:t>
            </a:r>
          </a:p>
          <a:p>
            <a:pPr lvl="1"/>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Adopted Children (30 days through age 23)</a:t>
            </a:r>
          </a:p>
          <a:p>
            <a:pPr lvl="1"/>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Grandchildren (30 days through age 23)</a:t>
            </a:r>
          </a:p>
          <a:p>
            <a:pPr lvl="1"/>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Parents of employee or spouse</a:t>
            </a:r>
          </a:p>
          <a:p>
            <a:pPr lvl="1"/>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Other family members subject to underwriting</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261" y="4814886"/>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98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11</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Deposit Fund Rider</a:t>
            </a:r>
          </a:p>
        </p:txBody>
      </p:sp>
      <p:graphicFrame>
        <p:nvGraphicFramePr>
          <p:cNvPr id="3" name="Table 2"/>
          <p:cNvGraphicFramePr>
            <a:graphicFrameLocks noGrp="1"/>
          </p:cNvGraphicFramePr>
          <p:nvPr>
            <p:extLst>
              <p:ext uri="{D42A27DB-BD31-4B8C-83A1-F6EECF244321}">
                <p14:modId xmlns:p14="http://schemas.microsoft.com/office/powerpoint/2010/main" val="861014234"/>
              </p:ext>
            </p:extLst>
          </p:nvPr>
        </p:nvGraphicFramePr>
        <p:xfrm>
          <a:off x="1495264" y="1652875"/>
          <a:ext cx="6096000" cy="1738376"/>
        </p:xfrm>
        <a:graphic>
          <a:graphicData uri="http://schemas.openxmlformats.org/drawingml/2006/table">
            <a:tbl>
              <a:tblPr firstRow="1" bandRow="1">
                <a:tableStyleId>{21E4AEA4-8DFA-4A89-87EB-49C32662AFE0}</a:tableStyleId>
              </a:tblPr>
              <a:tblGrid>
                <a:gridCol w="1085850">
                  <a:extLst>
                    <a:ext uri="{9D8B030D-6E8A-4147-A177-3AD203B41FA5}">
                      <a16:colId xmlns:a16="http://schemas.microsoft.com/office/drawing/2014/main" val="20000"/>
                    </a:ext>
                  </a:extLst>
                </a:gridCol>
                <a:gridCol w="5010150">
                  <a:extLst>
                    <a:ext uri="{9D8B030D-6E8A-4147-A177-3AD203B41FA5}">
                      <a16:colId xmlns:a16="http://schemas.microsoft.com/office/drawing/2014/main" val="20001"/>
                    </a:ext>
                  </a:extLst>
                </a:gridCol>
              </a:tblGrid>
              <a:tr h="370840">
                <a:tc>
                  <a:txBody>
                    <a:bodyPr/>
                    <a:lstStyle/>
                    <a:p>
                      <a:r>
                        <a:rPr lang="en-US" dirty="0"/>
                        <a:t>Deposit</a:t>
                      </a:r>
                      <a:r>
                        <a:rPr lang="en-US" baseline="0" dirty="0"/>
                        <a:t> Fund Rider</a:t>
                      </a:r>
                      <a:endParaRPr lang="en-US" dirty="0"/>
                    </a:p>
                  </a:txBody>
                  <a:tcPr/>
                </a:tc>
                <a:tc>
                  <a:txBody>
                    <a:bodyPr/>
                    <a:lstStyle/>
                    <a:p>
                      <a:pPr marL="285750" indent="-285750">
                        <a:buFont typeface="Arial" panose="020B0604020202020204" pitchFamily="34" charset="0"/>
                        <a:buChar char="•"/>
                      </a:pPr>
                      <a:r>
                        <a:rPr lang="en-US" dirty="0"/>
                        <a:t>Deposits made regularly with premium payments to create an interest bearing account.</a:t>
                      </a:r>
                    </a:p>
                    <a:p>
                      <a:pPr marL="285750" indent="-285750">
                        <a:buFont typeface="Arial" panose="020B0604020202020204" pitchFamily="34" charset="0"/>
                        <a:buChar char="•"/>
                      </a:pPr>
                      <a:r>
                        <a:rPr lang="en-US" dirty="0"/>
                        <a:t>Guaranteed minimum interest rate will be 3% for all years the rider is in force.</a:t>
                      </a:r>
                    </a:p>
                    <a:p>
                      <a:pPr marL="285750" indent="-285750">
                        <a:buFont typeface="Arial" panose="020B0604020202020204" pitchFamily="34" charset="0"/>
                        <a:buChar char="•"/>
                      </a:pPr>
                      <a:r>
                        <a:rPr lang="en-US" dirty="0"/>
                        <a:t>Funds can</a:t>
                      </a:r>
                      <a:r>
                        <a:rPr lang="en-US" baseline="0" dirty="0"/>
                        <a:t> be used for any purpose.</a:t>
                      </a:r>
                    </a:p>
                    <a:p>
                      <a:pPr marL="285750" indent="-285750">
                        <a:buFont typeface="Arial" panose="020B0604020202020204" pitchFamily="34" charset="0"/>
                        <a:buChar char="•"/>
                      </a:pPr>
                      <a:r>
                        <a:rPr lang="en-US" baseline="0" dirty="0"/>
                        <a:t>No penalty or charge for withdrawals.</a:t>
                      </a:r>
                    </a:p>
                    <a:p>
                      <a:pPr marL="285750" indent="-285750">
                        <a:buFont typeface="Arial" panose="020B0604020202020204" pitchFamily="34" charset="0"/>
                        <a:buChar char="•"/>
                      </a:pPr>
                      <a:r>
                        <a:rPr lang="en-US" baseline="0" dirty="0"/>
                        <a:t>Deposit Fund will be given to beneficiary of life insurance policy, in the event of death.</a:t>
                      </a:r>
                      <a:endParaRPr lang="en-US" dirty="0"/>
                    </a:p>
                  </a:txBody>
                  <a:tcPr/>
                </a:tc>
                <a:extLst>
                  <a:ext uri="{0D108BD9-81ED-4DB2-BD59-A6C34878D82A}">
                    <a16:rowId xmlns:a16="http://schemas.microsoft.com/office/drawing/2014/main" val="10000"/>
                  </a:ext>
                </a:extLst>
              </a:tr>
            </a:tbl>
          </a:graphicData>
        </a:graphic>
      </p:graphicFrame>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07" y="4830976"/>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49142" y="4323145"/>
            <a:ext cx="5742122" cy="507831"/>
          </a:xfrm>
          <a:prstGeom prst="rect">
            <a:avLst/>
          </a:prstGeom>
          <a:noFill/>
        </p:spPr>
        <p:txBody>
          <a:bodyPr wrap="square" rtlCol="0">
            <a:spAutoFit/>
          </a:bodyPr>
          <a:lstStyle/>
          <a:p>
            <a:r>
              <a:rPr lang="en-US" sz="900" dirty="0"/>
              <a:t>This is a solicitation for insurance.  You may be contacted by an agent representing Globe Life And Accident Insurance Company.  Policy and Rider Forms: ESWL2001; ESWL2001GD; 17ESDIADR; 17ESDICR; 17FP-416R; 17GABR1; GDFR3.</a:t>
            </a:r>
          </a:p>
        </p:txBody>
      </p:sp>
    </p:spTree>
    <p:extLst>
      <p:ext uri="{BB962C8B-B14F-4D97-AF65-F5344CB8AC3E}">
        <p14:creationId xmlns:p14="http://schemas.microsoft.com/office/powerpoint/2010/main" val="3809827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9252C3-E958-A24C-9758-DBD77638AC0C}" type="slidenum">
              <a:rPr lang="en-US" smtClean="0"/>
              <a:pPr/>
              <a:t>12</a:t>
            </a:fld>
            <a:endParaRPr lang="en-US" dirty="0"/>
          </a:p>
        </p:txBody>
      </p:sp>
      <p:sp>
        <p:nvSpPr>
          <p:cNvPr id="3" name="Title 2"/>
          <p:cNvSpPr>
            <a:spLocks noGrp="1"/>
          </p:cNvSpPr>
          <p:nvPr>
            <p:ph type="title"/>
          </p:nvPr>
        </p:nvSpPr>
        <p:spPr/>
        <p:txBody>
          <a:bodyPr/>
          <a:lstStyle/>
          <a:p>
            <a:r>
              <a:rPr lang="en-US" dirty="0"/>
              <a:t>*Available Riders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8511642"/>
              </p:ext>
            </p:extLst>
          </p:nvPr>
        </p:nvGraphicFramePr>
        <p:xfrm>
          <a:off x="123985" y="1036578"/>
          <a:ext cx="8733296" cy="3044488"/>
        </p:xfrm>
        <a:graphic>
          <a:graphicData uri="http://schemas.openxmlformats.org/drawingml/2006/table">
            <a:tbl>
              <a:tblPr firstRow="1" bandRow="1">
                <a:tableStyleId>{21E4AEA4-8DFA-4A89-87EB-49C32662AFE0}</a:tableStyleId>
              </a:tblPr>
              <a:tblGrid>
                <a:gridCol w="3812584">
                  <a:extLst>
                    <a:ext uri="{9D8B030D-6E8A-4147-A177-3AD203B41FA5}">
                      <a16:colId xmlns:a16="http://schemas.microsoft.com/office/drawing/2014/main" val="20000"/>
                    </a:ext>
                  </a:extLst>
                </a:gridCol>
                <a:gridCol w="4920712">
                  <a:extLst>
                    <a:ext uri="{9D8B030D-6E8A-4147-A177-3AD203B41FA5}">
                      <a16:colId xmlns:a16="http://schemas.microsoft.com/office/drawing/2014/main" val="20001"/>
                    </a:ext>
                  </a:extLst>
                </a:gridCol>
              </a:tblGrid>
              <a:tr h="761122">
                <a:tc>
                  <a:txBody>
                    <a:bodyPr/>
                    <a:lstStyle/>
                    <a:p>
                      <a:pPr algn="ctr"/>
                      <a:r>
                        <a:rPr lang="en-US" b="0" dirty="0">
                          <a:solidFill>
                            <a:schemeClr val="tx1"/>
                          </a:solidFill>
                        </a:rPr>
                        <a:t>Terminal Illness Accelerated Benefit Rider</a:t>
                      </a:r>
                    </a:p>
                  </a:txBody>
                  <a:tcPr anchor="ctr">
                    <a:solidFill>
                      <a:schemeClr val="accent2">
                        <a:lumMod val="20000"/>
                        <a:lumOff val="80000"/>
                      </a:schemeClr>
                    </a:solidFill>
                  </a:tcPr>
                </a:tc>
                <a:tc>
                  <a:txBody>
                    <a:bodyPr/>
                    <a:lstStyle/>
                    <a:p>
                      <a:r>
                        <a:rPr lang="en-US" b="0" dirty="0">
                          <a:solidFill>
                            <a:schemeClr val="tx1"/>
                          </a:solidFill>
                        </a:rPr>
                        <a:t>Upon proof of terminal illness, insured will receive 50% of the current benefit available prior to death.</a:t>
                      </a:r>
                    </a:p>
                  </a:txBody>
                  <a:tcPr anchor="ctr">
                    <a:solidFill>
                      <a:schemeClr val="accent2">
                        <a:lumMod val="20000"/>
                        <a:lumOff val="80000"/>
                      </a:schemeClr>
                    </a:solidFill>
                  </a:tcPr>
                </a:tc>
                <a:extLst>
                  <a:ext uri="{0D108BD9-81ED-4DB2-BD59-A6C34878D82A}">
                    <a16:rowId xmlns:a16="http://schemas.microsoft.com/office/drawing/2014/main" val="10000"/>
                  </a:ext>
                </a:extLst>
              </a:tr>
              <a:tr h="761122">
                <a:tc>
                  <a:txBody>
                    <a:bodyPr/>
                    <a:lstStyle/>
                    <a:p>
                      <a:pPr algn="ctr"/>
                      <a:r>
                        <a:rPr lang="en-US" dirty="0">
                          <a:solidFill>
                            <a:schemeClr val="tx1"/>
                          </a:solidFill>
                        </a:rPr>
                        <a:t>Waiver of Premium Disability Rider</a:t>
                      </a:r>
                    </a:p>
                    <a:p>
                      <a:pPr algn="ctr"/>
                      <a:endParaRPr lang="en-US" dirty="0">
                        <a:solidFill>
                          <a:schemeClr val="tx1"/>
                        </a:solidFill>
                      </a:endParaRPr>
                    </a:p>
                  </a:txBody>
                  <a:tcPr anchor="ctr"/>
                </a:tc>
                <a:tc>
                  <a:txBody>
                    <a:bodyPr/>
                    <a:lstStyle/>
                    <a:p>
                      <a:r>
                        <a:rPr lang="en-US" dirty="0"/>
                        <a:t>Upon proof of the insured’s total disability as defined by this rider, the company will waive any premiums due.</a:t>
                      </a:r>
                    </a:p>
                    <a:p>
                      <a:endParaRPr lang="en-US" dirty="0"/>
                    </a:p>
                  </a:txBody>
                  <a:tcPr anchor="ctr"/>
                </a:tc>
                <a:extLst>
                  <a:ext uri="{0D108BD9-81ED-4DB2-BD59-A6C34878D82A}">
                    <a16:rowId xmlns:a16="http://schemas.microsoft.com/office/drawing/2014/main" val="10001"/>
                  </a:ext>
                </a:extLst>
              </a:tr>
              <a:tr h="761122">
                <a:tc>
                  <a:txBody>
                    <a:bodyPr/>
                    <a:lstStyle/>
                    <a:p>
                      <a:pPr algn="ctr"/>
                      <a:r>
                        <a:rPr lang="en-US" dirty="0">
                          <a:solidFill>
                            <a:schemeClr val="tx1"/>
                          </a:solidFill>
                        </a:rPr>
                        <a:t>Accidental Death Benefit Rider</a:t>
                      </a:r>
                    </a:p>
                    <a:p>
                      <a:pPr algn="ctr"/>
                      <a:endParaRPr lang="en-US" dirty="0">
                        <a:solidFill>
                          <a:schemeClr val="tx1"/>
                        </a:solidFill>
                      </a:endParaRPr>
                    </a:p>
                  </a:txBody>
                  <a:tcPr anchor="ctr"/>
                </a:tc>
                <a:tc>
                  <a:txBody>
                    <a:bodyPr/>
                    <a:lstStyle/>
                    <a:p>
                      <a:r>
                        <a:rPr lang="en-US" dirty="0"/>
                        <a:t>The rider pays up to $32,000 for an Accidental Death.  This benefit pays in addition to other sums collected under the policy. </a:t>
                      </a:r>
                    </a:p>
                  </a:txBody>
                  <a:tcPr anchor="ctr"/>
                </a:tc>
                <a:extLst>
                  <a:ext uri="{0D108BD9-81ED-4DB2-BD59-A6C34878D82A}">
                    <a16:rowId xmlns:a16="http://schemas.microsoft.com/office/drawing/2014/main" val="10002"/>
                  </a:ext>
                </a:extLst>
              </a:tr>
              <a:tr h="761122">
                <a:tc>
                  <a:txBody>
                    <a:bodyPr/>
                    <a:lstStyle/>
                    <a:p>
                      <a:pPr algn="ctr"/>
                      <a:r>
                        <a:rPr lang="en-US" dirty="0">
                          <a:solidFill>
                            <a:schemeClr val="tx1"/>
                          </a:solidFill>
                        </a:rPr>
                        <a:t>Children’s Term to 25 Rider</a:t>
                      </a:r>
                    </a:p>
                  </a:txBody>
                  <a:tcPr anchor="ctr"/>
                </a:tc>
                <a:tc>
                  <a:txBody>
                    <a:bodyPr/>
                    <a:lstStyle/>
                    <a:p>
                      <a:r>
                        <a:rPr lang="en-US" dirty="0"/>
                        <a:t>Upon proof of the insured child’s death, policy will pay beneficiary up to $10,000.</a:t>
                      </a:r>
                    </a:p>
                  </a:txBody>
                  <a:tcPr anchor="ctr"/>
                </a:tc>
                <a:extLst>
                  <a:ext uri="{0D108BD9-81ED-4DB2-BD59-A6C34878D82A}">
                    <a16:rowId xmlns:a16="http://schemas.microsoft.com/office/drawing/2014/main" val="10003"/>
                  </a:ext>
                </a:extLst>
              </a:tr>
            </a:tbl>
          </a:graphicData>
        </a:graphic>
      </p:graphicFrame>
      <p:sp>
        <p:nvSpPr>
          <p:cNvPr id="6" name="TextBox 5"/>
          <p:cNvSpPr txBox="1"/>
          <p:nvPr/>
        </p:nvSpPr>
        <p:spPr>
          <a:xfrm>
            <a:off x="1929540" y="4445205"/>
            <a:ext cx="5711126" cy="261610"/>
          </a:xfrm>
          <a:prstGeom prst="rect">
            <a:avLst/>
          </a:prstGeom>
          <a:noFill/>
        </p:spPr>
        <p:txBody>
          <a:bodyPr wrap="square" rtlCol="0">
            <a:spAutoFit/>
          </a:bodyPr>
          <a:lstStyle/>
          <a:p>
            <a:r>
              <a:rPr lang="en-US" sz="1100" dirty="0"/>
              <a:t>*Riders listed are subject to policy provisions.  Availability to vary by product purchased.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760" y="4881562"/>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69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13</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Enrollment</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68" y="4871081"/>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134" y="1004888"/>
            <a:ext cx="16033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922718" y="3646198"/>
            <a:ext cx="2952427" cy="715581"/>
          </a:xfrm>
          <a:prstGeom prst="rect">
            <a:avLst/>
          </a:prstGeom>
          <a:noFill/>
        </p:spPr>
        <p:txBody>
          <a:bodyPr wrap="square" rtlCol="0">
            <a:spAutoFit/>
          </a:bodyPr>
          <a:lstStyle/>
          <a:p>
            <a:pPr algn="ctr"/>
            <a:r>
              <a:rPr lang="en-US" b="1" u="sng" dirty="0">
                <a:solidFill>
                  <a:schemeClr val="tx2"/>
                </a:solidFill>
              </a:rPr>
              <a:t>Our Website</a:t>
            </a:r>
          </a:p>
          <a:p>
            <a:pPr algn="ctr"/>
            <a:endParaRPr lang="en-US" b="1" u="sng" dirty="0">
              <a:solidFill>
                <a:schemeClr val="tx2"/>
              </a:solidFill>
            </a:endParaRPr>
          </a:p>
          <a:p>
            <a:pPr algn="ctr"/>
            <a:r>
              <a:rPr lang="en-US" dirty="0"/>
              <a:t>https://sofnm.esdglobe.com</a:t>
            </a:r>
          </a:p>
        </p:txBody>
      </p:sp>
      <p:pic>
        <p:nvPicPr>
          <p:cNvPr id="5" name="Picture 4"/>
          <p:cNvPicPr>
            <a:picLocks noChangeAspect="1"/>
          </p:cNvPicPr>
          <p:nvPr/>
        </p:nvPicPr>
        <p:blipFill>
          <a:blip r:embed="rId5"/>
          <a:stretch>
            <a:fillRect/>
          </a:stretch>
        </p:blipFill>
        <p:spPr>
          <a:xfrm>
            <a:off x="6038417" y="1342132"/>
            <a:ext cx="3105583" cy="2076740"/>
          </a:xfrm>
          <a:prstGeom prst="rect">
            <a:avLst/>
          </a:prstGeom>
        </p:spPr>
      </p:pic>
      <p:sp>
        <p:nvSpPr>
          <p:cNvPr id="7" name="Rectangle 6"/>
          <p:cNvSpPr/>
          <p:nvPr/>
        </p:nvSpPr>
        <p:spPr>
          <a:xfrm>
            <a:off x="3182838" y="3258264"/>
            <a:ext cx="2739880" cy="507831"/>
          </a:xfrm>
          <a:prstGeom prst="rect">
            <a:avLst/>
          </a:prstGeom>
        </p:spPr>
        <p:txBody>
          <a:bodyPr wrap="square">
            <a:spAutoFit/>
          </a:bodyPr>
          <a:lstStyle/>
          <a:p>
            <a:pPr algn="ctr"/>
            <a:r>
              <a:rPr lang="en-US" cap="all" dirty="0">
                <a:solidFill>
                  <a:srgbClr val="666666"/>
                </a:solidFill>
                <a:latin typeface="Calibri" panose="020F0502020204030204" pitchFamily="34" charset="0"/>
              </a:rPr>
              <a:t>SONM VOLUNTARY BENEFIT PLAN OPTIONS</a:t>
            </a:r>
            <a:endParaRPr lang="en-US" b="0" i="0" cap="all" dirty="0">
              <a:solidFill>
                <a:srgbClr val="666666"/>
              </a:solidFill>
              <a:effectLst/>
              <a:latin typeface="Calibri" panose="020F0502020204030204" pitchFamily="34" charset="0"/>
            </a:endParaRPr>
          </a:p>
        </p:txBody>
      </p:sp>
      <p:pic>
        <p:nvPicPr>
          <p:cNvPr id="10" name="Picture 9">
            <a:extLst>
              <a:ext uri="{FF2B5EF4-FFF2-40B4-BE49-F238E27FC236}">
                <a16:creationId xmlns:a16="http://schemas.microsoft.com/office/drawing/2014/main" id="{061C8039-88B7-5972-4370-06DCE1657C42}"/>
              </a:ext>
            </a:extLst>
          </p:cNvPr>
          <p:cNvPicPr>
            <a:picLocks noChangeAspect="1"/>
          </p:cNvPicPr>
          <p:nvPr/>
        </p:nvPicPr>
        <p:blipFill>
          <a:blip r:embed="rId6"/>
          <a:stretch>
            <a:fillRect/>
          </a:stretch>
        </p:blipFill>
        <p:spPr>
          <a:xfrm>
            <a:off x="721217" y="1584102"/>
            <a:ext cx="2163651" cy="3140834"/>
          </a:xfrm>
          <a:prstGeom prst="rect">
            <a:avLst/>
          </a:prstGeom>
        </p:spPr>
      </p:pic>
      <p:pic>
        <p:nvPicPr>
          <p:cNvPr id="8" name="Picture 7">
            <a:extLst>
              <a:ext uri="{FF2B5EF4-FFF2-40B4-BE49-F238E27FC236}">
                <a16:creationId xmlns:a16="http://schemas.microsoft.com/office/drawing/2014/main" id="{8DFCB976-F100-FF78-C474-84DF7011D928}"/>
              </a:ext>
            </a:extLst>
          </p:cNvPr>
          <p:cNvPicPr>
            <a:picLocks noChangeAspect="1"/>
          </p:cNvPicPr>
          <p:nvPr/>
        </p:nvPicPr>
        <p:blipFill>
          <a:blip r:embed="rId7"/>
          <a:stretch>
            <a:fillRect/>
          </a:stretch>
        </p:blipFill>
        <p:spPr>
          <a:xfrm>
            <a:off x="3681876" y="1077495"/>
            <a:ext cx="1741805" cy="1741805"/>
          </a:xfrm>
          <a:prstGeom prst="rect">
            <a:avLst/>
          </a:prstGeom>
        </p:spPr>
      </p:pic>
    </p:spTree>
    <p:extLst>
      <p:ext uri="{BB962C8B-B14F-4D97-AF65-F5344CB8AC3E}">
        <p14:creationId xmlns:p14="http://schemas.microsoft.com/office/powerpoint/2010/main" val="387953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14</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Enrollment</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68" y="4871081"/>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94" y="1554729"/>
            <a:ext cx="8167606"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362" y="2510725"/>
            <a:ext cx="2471746" cy="204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796" y="3030239"/>
            <a:ext cx="3374962" cy="9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387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15</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Enrollment</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68" y="4871081"/>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C33E4F0-8732-27B5-54B1-FA299AC69AFF}"/>
              </a:ext>
            </a:extLst>
          </p:cNvPr>
          <p:cNvPicPr>
            <a:picLocks noChangeAspect="1"/>
          </p:cNvPicPr>
          <p:nvPr/>
        </p:nvPicPr>
        <p:blipFill>
          <a:blip r:embed="rId4"/>
          <a:stretch>
            <a:fillRect/>
          </a:stretch>
        </p:blipFill>
        <p:spPr>
          <a:xfrm>
            <a:off x="600891" y="1011418"/>
            <a:ext cx="8170818" cy="3705724"/>
          </a:xfrm>
          <a:prstGeom prst="rect">
            <a:avLst/>
          </a:prstGeom>
        </p:spPr>
      </p:pic>
    </p:spTree>
    <p:extLst>
      <p:ext uri="{BB962C8B-B14F-4D97-AF65-F5344CB8AC3E}">
        <p14:creationId xmlns:p14="http://schemas.microsoft.com/office/powerpoint/2010/main" val="241381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16</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Enrollment</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68" y="4871081"/>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FE243800-C5F0-E95F-2D9A-CE7EAB7BC3EA}"/>
              </a:ext>
            </a:extLst>
          </p:cNvPr>
          <p:cNvPicPr>
            <a:picLocks noChangeAspect="1"/>
          </p:cNvPicPr>
          <p:nvPr/>
        </p:nvPicPr>
        <p:blipFill>
          <a:blip r:embed="rId4"/>
          <a:stretch>
            <a:fillRect/>
          </a:stretch>
        </p:blipFill>
        <p:spPr>
          <a:xfrm>
            <a:off x="0" y="1016216"/>
            <a:ext cx="9144000" cy="3728954"/>
          </a:xfrm>
          <a:prstGeom prst="rect">
            <a:avLst/>
          </a:prstGeom>
        </p:spPr>
      </p:pic>
      <p:pic>
        <p:nvPicPr>
          <p:cNvPr id="8" name="Picture 7">
            <a:extLst>
              <a:ext uri="{FF2B5EF4-FFF2-40B4-BE49-F238E27FC236}">
                <a16:creationId xmlns:a16="http://schemas.microsoft.com/office/drawing/2014/main" id="{04F2C856-CF72-285C-8AB3-90AD10CF337B}"/>
              </a:ext>
            </a:extLst>
          </p:cNvPr>
          <p:cNvPicPr>
            <a:picLocks noChangeAspect="1"/>
          </p:cNvPicPr>
          <p:nvPr/>
        </p:nvPicPr>
        <p:blipFill>
          <a:blip r:embed="rId5"/>
          <a:stretch>
            <a:fillRect/>
          </a:stretch>
        </p:blipFill>
        <p:spPr>
          <a:xfrm>
            <a:off x="1403797" y="1817661"/>
            <a:ext cx="6471634" cy="2309623"/>
          </a:xfrm>
          <a:prstGeom prst="rect">
            <a:avLst/>
          </a:prstGeom>
        </p:spPr>
      </p:pic>
    </p:spTree>
    <p:extLst>
      <p:ext uri="{BB962C8B-B14F-4D97-AF65-F5344CB8AC3E}">
        <p14:creationId xmlns:p14="http://schemas.microsoft.com/office/powerpoint/2010/main" val="235416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17</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Enrollment</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68" y="4871081"/>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0B3FBF8-4F0D-4FF4-057E-025B0B3CE8E6}"/>
              </a:ext>
            </a:extLst>
          </p:cNvPr>
          <p:cNvPicPr>
            <a:picLocks noChangeAspect="1"/>
          </p:cNvPicPr>
          <p:nvPr/>
        </p:nvPicPr>
        <p:blipFill>
          <a:blip r:embed="rId4"/>
          <a:stretch>
            <a:fillRect/>
          </a:stretch>
        </p:blipFill>
        <p:spPr>
          <a:xfrm>
            <a:off x="1175198" y="1087460"/>
            <a:ext cx="6793604" cy="3714261"/>
          </a:xfrm>
          <a:prstGeom prst="rect">
            <a:avLst/>
          </a:prstGeom>
        </p:spPr>
      </p:pic>
    </p:spTree>
    <p:extLst>
      <p:ext uri="{BB962C8B-B14F-4D97-AF65-F5344CB8AC3E}">
        <p14:creationId xmlns:p14="http://schemas.microsoft.com/office/powerpoint/2010/main" val="357736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6928" y="1575881"/>
            <a:ext cx="3365770" cy="1478604"/>
          </a:xfrm>
        </p:spPr>
        <p:txBody>
          <a:bodyPr>
            <a:normAutofit fontScale="90000"/>
          </a:bodyPr>
          <a:lstStyle/>
          <a:p>
            <a:r>
              <a:rPr lang="en-US" sz="2800" dirty="0"/>
              <a:t>Important </a:t>
            </a:r>
            <a:br>
              <a:rPr lang="en-US" sz="2800" dirty="0"/>
            </a:br>
            <a:r>
              <a:rPr lang="en-US" sz="2800" dirty="0"/>
              <a:t>Dates</a:t>
            </a:r>
            <a:br>
              <a:rPr lang="en-US" sz="2800" dirty="0"/>
            </a:br>
            <a:r>
              <a:rPr lang="en-US" sz="2800" dirty="0"/>
              <a:t>to be in </a:t>
            </a:r>
            <a:br>
              <a:rPr lang="en-US" sz="2800" dirty="0"/>
            </a:br>
            <a:r>
              <a:rPr lang="en-US" sz="2800" dirty="0"/>
              <a:t>The Know</a:t>
            </a:r>
          </a:p>
        </p:txBody>
      </p:sp>
      <p:sp>
        <p:nvSpPr>
          <p:cNvPr id="6" name="Content Placeholder 5"/>
          <p:cNvSpPr>
            <a:spLocks noGrp="1"/>
          </p:cNvSpPr>
          <p:nvPr>
            <p:ph idx="1"/>
          </p:nvPr>
        </p:nvSpPr>
        <p:spPr>
          <a:xfrm>
            <a:off x="4717915" y="175099"/>
            <a:ext cx="4328808" cy="4695982"/>
          </a:xfrm>
        </p:spPr>
        <p:txBody>
          <a:bodyPr/>
          <a:lstStyle/>
          <a:p>
            <a:pPr marL="230147" lvl="1" indent="0">
              <a:buNone/>
            </a:pPr>
            <a:endParaRPr lang="en-US" dirty="0"/>
          </a:p>
          <a:p>
            <a:pPr marL="514350" indent="-514350">
              <a:buAutoNum type="romanUcPeriod"/>
            </a:pPr>
            <a:endParaRPr lang="en-US" dirty="0"/>
          </a:p>
          <a:p>
            <a:pPr marL="514350" indent="-514350">
              <a:buAutoNum type="romanUcPeriod"/>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39252C3-E958-A24C-9758-DBD77638AC0C}" type="slidenum">
              <a:rPr lang="en-US" smtClean="0"/>
              <a:pPr/>
              <a:t>18</a:t>
            </a:fld>
            <a:endParaRPr lang="en-US" dirty="0"/>
          </a:p>
        </p:txBody>
      </p:sp>
      <p:sp>
        <p:nvSpPr>
          <p:cNvPr id="7" name="Rectangle 6"/>
          <p:cNvSpPr/>
          <p:nvPr/>
        </p:nvSpPr>
        <p:spPr>
          <a:xfrm>
            <a:off x="4626252" y="4787040"/>
            <a:ext cx="2022529" cy="333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624" y="175100"/>
            <a:ext cx="2200198" cy="1323376"/>
          </a:xfrm>
          <a:prstGeom prst="rect">
            <a:avLst/>
          </a:prstGeom>
        </p:spPr>
      </p:pic>
      <p:sp>
        <p:nvSpPr>
          <p:cNvPr id="11" name="TextBox 10"/>
          <p:cNvSpPr txBox="1"/>
          <p:nvPr/>
        </p:nvSpPr>
        <p:spPr>
          <a:xfrm>
            <a:off x="4702357" y="3573773"/>
            <a:ext cx="4712637"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Estimated Date of 1</a:t>
            </a:r>
            <a:r>
              <a:rPr lang="en-US" sz="1600" baseline="30000" dirty="0"/>
              <a:t>st</a:t>
            </a:r>
            <a:r>
              <a:rPr lang="en-US" sz="1600" dirty="0"/>
              <a:t> Deduction</a:t>
            </a:r>
          </a:p>
          <a:p>
            <a:pPr marL="628650" lvl="1" indent="-285750">
              <a:buFont typeface="Wingdings" panose="05000000000000000000" pitchFamily="2" charset="2"/>
              <a:buChar char="v"/>
            </a:pPr>
            <a:r>
              <a:rPr lang="en-US" sz="1600" dirty="0"/>
              <a:t>1</a:t>
            </a:r>
            <a:r>
              <a:rPr lang="en-US" sz="1600" baseline="30000" dirty="0"/>
              <a:t>st</a:t>
            </a:r>
            <a:r>
              <a:rPr lang="en-US" sz="1600" dirty="0"/>
              <a:t> or 2</a:t>
            </a:r>
            <a:r>
              <a:rPr lang="en-US" sz="1600" baseline="30000" dirty="0"/>
              <a:t>nd</a:t>
            </a:r>
            <a:r>
              <a:rPr lang="en-US" sz="1600" dirty="0"/>
              <a:t> payday following submission of </a:t>
            </a:r>
          </a:p>
          <a:p>
            <a:pPr lvl="1"/>
            <a:r>
              <a:rPr lang="en-US" sz="1600" dirty="0"/>
              <a:t>	your application</a:t>
            </a:r>
          </a:p>
        </p:txBody>
      </p:sp>
      <p:sp>
        <p:nvSpPr>
          <p:cNvPr id="12" name="TextBox 11"/>
          <p:cNvSpPr txBox="1"/>
          <p:nvPr/>
        </p:nvSpPr>
        <p:spPr>
          <a:xfrm>
            <a:off x="4686997" y="2676498"/>
            <a:ext cx="4472699"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Effective Date</a:t>
            </a:r>
          </a:p>
          <a:p>
            <a:pPr marL="628650" lvl="1" indent="-285750">
              <a:buFont typeface="Wingdings" panose="05000000000000000000" pitchFamily="2" charset="2"/>
              <a:buChar char="v"/>
            </a:pPr>
            <a:r>
              <a:rPr lang="en-US" sz="1600" dirty="0"/>
              <a:t>Based on receipt of 1</a:t>
            </a:r>
            <a:r>
              <a:rPr lang="en-US" sz="1600" baseline="30000" dirty="0"/>
              <a:t>st</a:t>
            </a:r>
            <a:r>
              <a:rPr lang="en-US" sz="1600" dirty="0"/>
              <a:t> payroll deduction</a:t>
            </a:r>
          </a:p>
        </p:txBody>
      </p:sp>
      <p:sp>
        <p:nvSpPr>
          <p:cNvPr id="3" name="TextBox 2"/>
          <p:cNvSpPr txBox="1"/>
          <p:nvPr/>
        </p:nvSpPr>
        <p:spPr>
          <a:xfrm>
            <a:off x="4694470" y="1915668"/>
            <a:ext cx="2467342" cy="792525"/>
          </a:xfrm>
          <a:prstGeom prst="rect">
            <a:avLst/>
          </a:prstGeom>
          <a:noFill/>
        </p:spPr>
        <p:txBody>
          <a:bodyPr wrap="none" rtlCol="0">
            <a:spAutoFit/>
          </a:bodyPr>
          <a:lstStyle/>
          <a:p>
            <a:pPr marL="285750" indent="-285750">
              <a:buFont typeface="Arial" panose="020B0604020202020204" pitchFamily="34" charset="0"/>
              <a:buChar char="•"/>
            </a:pPr>
            <a:r>
              <a:rPr lang="en-US" sz="1600" dirty="0"/>
              <a:t>Enroll with Globe Life </a:t>
            </a:r>
          </a:p>
          <a:p>
            <a:pPr marL="628650" lvl="1" indent="-285750">
              <a:buFont typeface="Wingdings" panose="05000000000000000000" pitchFamily="2" charset="2"/>
              <a:buChar char="v"/>
            </a:pPr>
            <a:r>
              <a:rPr lang="en-US" sz="1600" dirty="0"/>
              <a:t>24/7/365</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14404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19</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Closing Remarks</a:t>
            </a:r>
          </a:p>
        </p:txBody>
      </p:sp>
      <p:sp>
        <p:nvSpPr>
          <p:cNvPr id="6" name="TextBox 5"/>
          <p:cNvSpPr txBox="1"/>
          <p:nvPr/>
        </p:nvSpPr>
        <p:spPr>
          <a:xfrm>
            <a:off x="4639806" y="2095164"/>
            <a:ext cx="3743324" cy="1338828"/>
          </a:xfrm>
          <a:prstGeom prst="rect">
            <a:avLst/>
          </a:prstGeom>
          <a:noFill/>
        </p:spPr>
        <p:txBody>
          <a:bodyPr wrap="square" rtlCol="0">
            <a:spAutoFit/>
          </a:bodyPr>
          <a:lstStyle/>
          <a:p>
            <a:r>
              <a:rPr lang="en-US" dirty="0"/>
              <a:t>Globe Life offers you the opportunity to plan today for the financial security of your family…</a:t>
            </a:r>
          </a:p>
          <a:p>
            <a:endParaRPr lang="en-US" dirty="0"/>
          </a:p>
          <a:p>
            <a:r>
              <a:rPr lang="en-US" dirty="0"/>
              <a:t>Don’t put off the important decision to help provide for your family’s protection and welfare.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89" y="1565329"/>
            <a:ext cx="3797780" cy="2190750"/>
          </a:xfrm>
          <a:prstGeom prst="rect">
            <a:avLst/>
          </a:prstGeom>
          <a:noFill/>
          <a:ln>
            <a:noFill/>
          </a:ln>
          <a:effectLst>
            <a:outerShdw dist="35921" dir="2700000" algn="ctr" rotWithShape="0">
              <a:schemeClr val="bg2"/>
            </a:outerShdw>
            <a:softEdge rad="292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268" y="4871081"/>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23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6928" y="1575881"/>
            <a:ext cx="3365770" cy="1478604"/>
          </a:xfrm>
        </p:spPr>
        <p:txBody>
          <a:bodyPr>
            <a:normAutofit fontScale="90000"/>
          </a:bodyPr>
          <a:lstStyle/>
          <a:p>
            <a:r>
              <a:rPr lang="en-US" sz="2800" dirty="0"/>
              <a:t>Important </a:t>
            </a:r>
            <a:br>
              <a:rPr lang="en-US" sz="2800" dirty="0"/>
            </a:br>
            <a:r>
              <a:rPr lang="en-US" sz="2800" dirty="0"/>
              <a:t>Dates</a:t>
            </a:r>
            <a:br>
              <a:rPr lang="en-US" sz="2800" dirty="0"/>
            </a:br>
            <a:r>
              <a:rPr lang="en-US" sz="2800" dirty="0"/>
              <a:t>to be in </a:t>
            </a:r>
            <a:br>
              <a:rPr lang="en-US" sz="2800" dirty="0"/>
            </a:br>
            <a:r>
              <a:rPr lang="en-US" sz="2800" dirty="0"/>
              <a:t>The Know</a:t>
            </a:r>
          </a:p>
        </p:txBody>
      </p:sp>
      <p:sp>
        <p:nvSpPr>
          <p:cNvPr id="6" name="Content Placeholder 5"/>
          <p:cNvSpPr>
            <a:spLocks noGrp="1"/>
          </p:cNvSpPr>
          <p:nvPr>
            <p:ph idx="1"/>
          </p:nvPr>
        </p:nvSpPr>
        <p:spPr>
          <a:xfrm>
            <a:off x="4717915" y="175099"/>
            <a:ext cx="4328808" cy="4695982"/>
          </a:xfrm>
        </p:spPr>
        <p:txBody>
          <a:bodyPr/>
          <a:lstStyle/>
          <a:p>
            <a:pPr marL="230147" lvl="1" indent="0">
              <a:buNone/>
            </a:pPr>
            <a:endParaRPr lang="en-US" dirty="0"/>
          </a:p>
          <a:p>
            <a:pPr marL="514350" indent="-514350">
              <a:buAutoNum type="romanUcPeriod"/>
            </a:pPr>
            <a:endParaRPr lang="en-US" dirty="0"/>
          </a:p>
          <a:p>
            <a:pPr marL="514350" indent="-514350">
              <a:buAutoNum type="romanUcPeriod"/>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39252C3-E958-A24C-9758-DBD77638AC0C}" type="slidenum">
              <a:rPr lang="en-US" smtClean="0"/>
              <a:pPr/>
              <a:t>2</a:t>
            </a:fld>
            <a:endParaRPr lang="en-US" dirty="0"/>
          </a:p>
        </p:txBody>
      </p:sp>
      <p:sp>
        <p:nvSpPr>
          <p:cNvPr id="7" name="Rectangle 6"/>
          <p:cNvSpPr/>
          <p:nvPr/>
        </p:nvSpPr>
        <p:spPr>
          <a:xfrm>
            <a:off x="4626252" y="4787040"/>
            <a:ext cx="2022529" cy="333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624" y="175100"/>
            <a:ext cx="2200198" cy="1323376"/>
          </a:xfrm>
          <a:prstGeom prst="rect">
            <a:avLst/>
          </a:prstGeom>
        </p:spPr>
      </p:pic>
      <p:sp>
        <p:nvSpPr>
          <p:cNvPr id="11" name="TextBox 10"/>
          <p:cNvSpPr txBox="1"/>
          <p:nvPr/>
        </p:nvSpPr>
        <p:spPr>
          <a:xfrm>
            <a:off x="4702357" y="3907498"/>
            <a:ext cx="4712637"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Estimated Date of 1</a:t>
            </a:r>
            <a:r>
              <a:rPr lang="en-US" sz="1600" baseline="30000" dirty="0"/>
              <a:t>st</a:t>
            </a:r>
            <a:r>
              <a:rPr lang="en-US" sz="1600" dirty="0"/>
              <a:t> Deduction</a:t>
            </a:r>
          </a:p>
          <a:p>
            <a:pPr marL="628650" lvl="1" indent="-285750">
              <a:buFont typeface="Wingdings" panose="05000000000000000000" pitchFamily="2" charset="2"/>
              <a:buChar char="v"/>
            </a:pPr>
            <a:r>
              <a:rPr lang="en-US" sz="1600" dirty="0"/>
              <a:t>1</a:t>
            </a:r>
            <a:r>
              <a:rPr lang="en-US" sz="1600" baseline="30000" dirty="0"/>
              <a:t>st</a:t>
            </a:r>
            <a:r>
              <a:rPr lang="en-US" sz="1600" dirty="0"/>
              <a:t> or 2</a:t>
            </a:r>
            <a:r>
              <a:rPr lang="en-US" sz="1600" baseline="30000" dirty="0"/>
              <a:t>nd</a:t>
            </a:r>
            <a:r>
              <a:rPr lang="en-US" sz="1600" dirty="0"/>
              <a:t> payday following submission of </a:t>
            </a:r>
          </a:p>
          <a:p>
            <a:pPr lvl="1"/>
            <a:r>
              <a:rPr lang="en-US" sz="1600" dirty="0"/>
              <a:t>	your application</a:t>
            </a:r>
          </a:p>
        </p:txBody>
      </p:sp>
      <p:sp>
        <p:nvSpPr>
          <p:cNvPr id="12" name="TextBox 11"/>
          <p:cNvSpPr txBox="1"/>
          <p:nvPr/>
        </p:nvSpPr>
        <p:spPr>
          <a:xfrm>
            <a:off x="4686997" y="3035734"/>
            <a:ext cx="4472699"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Effective Date</a:t>
            </a:r>
          </a:p>
          <a:p>
            <a:pPr marL="628650" lvl="1" indent="-285750">
              <a:buFont typeface="Wingdings" panose="05000000000000000000" pitchFamily="2" charset="2"/>
              <a:buChar char="v"/>
            </a:pPr>
            <a:r>
              <a:rPr lang="en-US" sz="1600" dirty="0"/>
              <a:t>Based on receipt of 1</a:t>
            </a:r>
            <a:r>
              <a:rPr lang="en-US" sz="1600" baseline="30000" dirty="0"/>
              <a:t>st</a:t>
            </a:r>
            <a:r>
              <a:rPr lang="en-US" sz="1600" dirty="0"/>
              <a:t> payroll deduction</a:t>
            </a:r>
          </a:p>
        </p:txBody>
      </p:sp>
      <p:sp>
        <p:nvSpPr>
          <p:cNvPr id="3" name="TextBox 2"/>
          <p:cNvSpPr txBox="1"/>
          <p:nvPr/>
        </p:nvSpPr>
        <p:spPr>
          <a:xfrm>
            <a:off x="4694470" y="1975326"/>
            <a:ext cx="3622595"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Enroll with Globe Life </a:t>
            </a:r>
          </a:p>
          <a:p>
            <a:pPr marL="628650" lvl="1" indent="-285750">
              <a:buFont typeface="Wingdings" panose="05000000000000000000" pitchFamily="2" charset="2"/>
              <a:buChar char="v"/>
            </a:pPr>
            <a:r>
              <a:rPr lang="en-US" sz="1600" dirty="0"/>
              <a:t>24/7/365</a:t>
            </a:r>
          </a:p>
          <a:p>
            <a:pPr marL="628650" lvl="1" indent="-285750">
              <a:buFont typeface="Wingdings" panose="05000000000000000000" pitchFamily="2" charset="2"/>
              <a:buChar char="v"/>
            </a:pPr>
            <a:r>
              <a:rPr lang="en-US" sz="1600" dirty="0"/>
              <a:t>Website:  sofnm.esdglobe.com</a:t>
            </a:r>
            <a:endParaRPr lang="en-US" dirty="0"/>
          </a:p>
        </p:txBody>
      </p:sp>
    </p:spTree>
    <p:extLst>
      <p:ext uri="{BB962C8B-B14F-4D97-AF65-F5344CB8AC3E}">
        <p14:creationId xmlns:p14="http://schemas.microsoft.com/office/powerpoint/2010/main" val="16262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20</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Closing Remarks</a:t>
            </a:r>
          </a:p>
        </p:txBody>
      </p:sp>
      <p:sp>
        <p:nvSpPr>
          <p:cNvPr id="17" name="TextBox 16">
            <a:extLst>
              <a:ext uri="{FF2B5EF4-FFF2-40B4-BE49-F238E27FC236}">
                <a16:creationId xmlns:a16="http://schemas.microsoft.com/office/drawing/2014/main" id="{ABEF0BB9-7AD6-E14A-BCA1-7B43AC06EC8C}"/>
              </a:ext>
            </a:extLst>
          </p:cNvPr>
          <p:cNvSpPr txBox="1"/>
          <p:nvPr/>
        </p:nvSpPr>
        <p:spPr>
          <a:xfrm>
            <a:off x="2224671" y="2465195"/>
            <a:ext cx="2425390" cy="830997"/>
          </a:xfrm>
          <a:prstGeom prst="rect">
            <a:avLst/>
          </a:prstGeom>
          <a:noFill/>
        </p:spPr>
        <p:txBody>
          <a:bodyPr wrap="square" rtlCol="0">
            <a:spAutoFit/>
          </a:bodyPr>
          <a:lstStyle/>
          <a:p>
            <a:r>
              <a:rPr lang="en-US" sz="2400" b="1" dirty="0">
                <a:solidFill>
                  <a:schemeClr val="bg1"/>
                </a:solidFill>
              </a:rPr>
              <a:t>Drive for show.</a:t>
            </a:r>
          </a:p>
          <a:p>
            <a:r>
              <a:rPr lang="en-US" sz="2400" b="1" dirty="0">
                <a:solidFill>
                  <a:schemeClr val="bg1"/>
                </a:solidFill>
              </a:rPr>
              <a:t>Putt for dough.</a:t>
            </a:r>
          </a:p>
        </p:txBody>
      </p:sp>
      <p:pic>
        <p:nvPicPr>
          <p:cNvPr id="6" name="Picture 5">
            <a:extLst>
              <a:ext uri="{FF2B5EF4-FFF2-40B4-BE49-F238E27FC236}">
                <a16:creationId xmlns:a16="http://schemas.microsoft.com/office/drawing/2014/main" id="{74297AA2-BFB4-2E45-BD8C-785DB9F97C34}"/>
              </a:ext>
            </a:extLst>
          </p:cNvPr>
          <p:cNvPicPr>
            <a:picLocks noChangeAspect="1"/>
          </p:cNvPicPr>
          <p:nvPr/>
        </p:nvPicPr>
        <p:blipFill>
          <a:blip r:embed="rId3"/>
          <a:stretch>
            <a:fillRect/>
          </a:stretch>
        </p:blipFill>
        <p:spPr>
          <a:xfrm>
            <a:off x="517569" y="2218536"/>
            <a:ext cx="3780659" cy="860148"/>
          </a:xfrm>
          <a:prstGeom prst="rect">
            <a:avLst/>
          </a:prstGeom>
        </p:spPr>
      </p:pic>
      <p:sp>
        <p:nvSpPr>
          <p:cNvPr id="7" name="TextBox 6">
            <a:extLst>
              <a:ext uri="{FF2B5EF4-FFF2-40B4-BE49-F238E27FC236}">
                <a16:creationId xmlns:a16="http://schemas.microsoft.com/office/drawing/2014/main" id="{2F2FB726-E198-2D4F-A024-9FF074140CCC}"/>
              </a:ext>
            </a:extLst>
          </p:cNvPr>
          <p:cNvSpPr txBox="1"/>
          <p:nvPr/>
        </p:nvSpPr>
        <p:spPr>
          <a:xfrm>
            <a:off x="4631722" y="2039111"/>
            <a:ext cx="4057347" cy="1569660"/>
          </a:xfrm>
          <a:prstGeom prst="rect">
            <a:avLst/>
          </a:prstGeom>
          <a:noFill/>
        </p:spPr>
        <p:txBody>
          <a:bodyPr wrap="square" rtlCol="0">
            <a:spAutoFit/>
          </a:bodyPr>
          <a:lstStyle/>
          <a:p>
            <a:pPr algn="r"/>
            <a:r>
              <a:rPr lang="en-US" sz="2400" b="1" dirty="0"/>
              <a:t>Thomas Gomez</a:t>
            </a:r>
          </a:p>
          <a:p>
            <a:pPr algn="r"/>
            <a:r>
              <a:rPr lang="en-US" sz="2400" dirty="0"/>
              <a:t>Managing General Agent</a:t>
            </a:r>
          </a:p>
          <a:p>
            <a:pPr algn="r"/>
            <a:r>
              <a:rPr lang="en-US" sz="2400" dirty="0"/>
              <a:t>(303) 717-8122</a:t>
            </a:r>
          </a:p>
          <a:p>
            <a:pPr algn="r"/>
            <a:r>
              <a:rPr lang="en-US" sz="2400" dirty="0"/>
              <a:t>tklgomez@msn.com</a:t>
            </a: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288" y="4830976"/>
            <a:ext cx="224811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04639" y="4041520"/>
            <a:ext cx="3527568" cy="646331"/>
          </a:xfrm>
          <a:prstGeom prst="rect">
            <a:avLst/>
          </a:prstGeom>
          <a:noFill/>
        </p:spPr>
        <p:txBody>
          <a:bodyPr wrap="none" rtlCol="0">
            <a:spAutoFit/>
          </a:bodyPr>
          <a:lstStyle/>
          <a:p>
            <a:pPr algn="ctr"/>
            <a:r>
              <a:rPr lang="en-US" sz="1800" b="1" u="sng" dirty="0"/>
              <a:t>Globe Life Enrollment Website</a:t>
            </a:r>
          </a:p>
          <a:p>
            <a:pPr algn="ctr"/>
            <a:r>
              <a:rPr lang="en-US" sz="1800" dirty="0"/>
              <a:t>https://sofnm.esdglobe.com</a:t>
            </a:r>
          </a:p>
        </p:txBody>
      </p:sp>
    </p:spTree>
    <p:extLst>
      <p:ext uri="{BB962C8B-B14F-4D97-AF65-F5344CB8AC3E}">
        <p14:creationId xmlns:p14="http://schemas.microsoft.com/office/powerpoint/2010/main" val="1485103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11B5BF-4D9C-5B45-9DB1-B4C748BB41D1}"/>
              </a:ext>
            </a:extLst>
          </p:cNvPr>
          <p:cNvSpPr>
            <a:spLocks noGrp="1"/>
          </p:cNvSpPr>
          <p:nvPr>
            <p:ph type="ctrTitle"/>
          </p:nvPr>
        </p:nvSpPr>
        <p:spPr>
          <a:xfrm>
            <a:off x="277088" y="597907"/>
            <a:ext cx="6072557" cy="3039035"/>
          </a:xfrm>
        </p:spPr>
        <p:txBody>
          <a:bodyPr>
            <a:normAutofit/>
          </a:bodyPr>
          <a:lstStyle/>
          <a:p>
            <a:r>
              <a:rPr lang="en-US" dirty="0"/>
              <a:t>Thank you </a:t>
            </a:r>
            <a:br>
              <a:rPr lang="en-US" dirty="0"/>
            </a:br>
            <a:r>
              <a:rPr lang="en-US" dirty="0"/>
              <a:t>for this opportunity.</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99" y="4858906"/>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03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6928" y="1575881"/>
            <a:ext cx="3365770" cy="1478604"/>
          </a:xfrm>
        </p:spPr>
        <p:txBody>
          <a:bodyPr>
            <a:normAutofit/>
          </a:bodyPr>
          <a:lstStyle/>
          <a:p>
            <a:r>
              <a:rPr lang="en-US" sz="2800" dirty="0"/>
              <a:t>Supplemental Life Insurance*</a:t>
            </a:r>
          </a:p>
        </p:txBody>
      </p:sp>
      <p:sp>
        <p:nvSpPr>
          <p:cNvPr id="6" name="Content Placeholder 5"/>
          <p:cNvSpPr>
            <a:spLocks noGrp="1"/>
          </p:cNvSpPr>
          <p:nvPr>
            <p:ph idx="1"/>
          </p:nvPr>
        </p:nvSpPr>
        <p:spPr>
          <a:xfrm>
            <a:off x="4717915" y="1319896"/>
            <a:ext cx="4328808" cy="2503707"/>
          </a:xfrm>
        </p:spPr>
        <p:txBody>
          <a:bodyPr/>
          <a:lstStyle/>
          <a:p>
            <a:pPr marL="514350" indent="-514350">
              <a:buAutoNum type="romanUcPeriod"/>
            </a:pPr>
            <a:r>
              <a:rPr lang="en-US" dirty="0"/>
              <a:t>Introduction to ESD</a:t>
            </a:r>
          </a:p>
          <a:p>
            <a:pPr marL="514350" indent="-514350">
              <a:buAutoNum type="romanUcPeriod"/>
            </a:pPr>
            <a:r>
              <a:rPr lang="en-US" dirty="0"/>
              <a:t>Supplemental Life Insurance Coverage</a:t>
            </a:r>
          </a:p>
          <a:p>
            <a:pPr marL="744497" lvl="1" indent="-514350">
              <a:buFont typeface="+mj-lt"/>
              <a:buAutoNum type="romanLcPeriod"/>
            </a:pPr>
            <a:r>
              <a:rPr lang="en-US" dirty="0"/>
              <a:t>Why purchase coverage?</a:t>
            </a:r>
          </a:p>
          <a:p>
            <a:pPr marL="744497" lvl="1" indent="-514350">
              <a:buFont typeface="+mj-lt"/>
              <a:buAutoNum type="romanLcPeriod"/>
            </a:pPr>
            <a:r>
              <a:rPr lang="en-US" dirty="0"/>
              <a:t>Product Details</a:t>
            </a:r>
          </a:p>
          <a:p>
            <a:pPr marL="514350" indent="-514350">
              <a:buFont typeface="+mj-lt"/>
              <a:buAutoNum type="romanUcPeriod"/>
            </a:pPr>
            <a:r>
              <a:rPr lang="en-US" dirty="0"/>
              <a:t>Enrollment</a:t>
            </a:r>
          </a:p>
          <a:p>
            <a:pPr marL="514350" indent="-514350">
              <a:buFont typeface="+mj-lt"/>
              <a:buAutoNum type="romanUcPeriod"/>
            </a:pPr>
            <a:r>
              <a:rPr lang="en-US" dirty="0"/>
              <a:t>Closing Remarks</a:t>
            </a:r>
          </a:p>
          <a:p>
            <a:pPr marL="744497" lvl="1" indent="-514350">
              <a:buFont typeface="+mj-lt"/>
              <a:buAutoNum type="romanLcPeriod"/>
            </a:pPr>
            <a:endParaRPr lang="en-US" dirty="0"/>
          </a:p>
          <a:p>
            <a:pPr marL="514350" indent="-514350">
              <a:buAutoNum type="romanUcPeriod"/>
            </a:pPr>
            <a:endParaRPr lang="en-US" dirty="0"/>
          </a:p>
          <a:p>
            <a:pPr marL="514350" indent="-514350">
              <a:buAutoNum type="romanUcPeriod"/>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39252C3-E958-A24C-9758-DBD77638AC0C}" type="slidenum">
              <a:rPr lang="en-US" smtClean="0"/>
              <a:pPr/>
              <a:t>3</a:t>
            </a:fld>
            <a:endParaRPr lang="en-US" dirty="0"/>
          </a:p>
        </p:txBody>
      </p:sp>
      <p:sp>
        <p:nvSpPr>
          <p:cNvPr id="3" name="TextBox 2"/>
          <p:cNvSpPr txBox="1"/>
          <p:nvPr/>
        </p:nvSpPr>
        <p:spPr>
          <a:xfrm>
            <a:off x="466928" y="3843580"/>
            <a:ext cx="3725364" cy="430887"/>
          </a:xfrm>
          <a:prstGeom prst="rect">
            <a:avLst/>
          </a:prstGeom>
          <a:noFill/>
        </p:spPr>
        <p:txBody>
          <a:bodyPr wrap="square" rtlCol="0">
            <a:spAutoFit/>
          </a:bodyPr>
          <a:lstStyle/>
          <a:p>
            <a:r>
              <a:rPr lang="en-US" sz="1100" dirty="0">
                <a:solidFill>
                  <a:schemeClr val="bg1"/>
                </a:solidFill>
              </a:rPr>
              <a:t>*Life coverage underwritten by Globe Life And Accident Insurance Company.  </a:t>
            </a:r>
          </a:p>
        </p:txBody>
      </p:sp>
      <p:sp>
        <p:nvSpPr>
          <p:cNvPr id="7" name="Rectangle 6"/>
          <p:cNvSpPr/>
          <p:nvPr/>
        </p:nvSpPr>
        <p:spPr>
          <a:xfrm>
            <a:off x="4626252" y="4787040"/>
            <a:ext cx="2022529" cy="333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1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4</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The Company Behind the Coverage</a:t>
            </a:r>
          </a:p>
        </p:txBody>
      </p:sp>
      <p:sp>
        <p:nvSpPr>
          <p:cNvPr id="3" name="Rectangle 2"/>
          <p:cNvSpPr/>
          <p:nvPr/>
        </p:nvSpPr>
        <p:spPr>
          <a:xfrm>
            <a:off x="1301858" y="1094619"/>
            <a:ext cx="5951349" cy="1077218"/>
          </a:xfrm>
          <a:prstGeom prst="rect">
            <a:avLst/>
          </a:prstGeom>
        </p:spPr>
        <p:txBody>
          <a:bodyPr wrap="square">
            <a:spAutoFit/>
          </a:bodyPr>
          <a:lstStyle/>
          <a:p>
            <a:pPr algn="ctr"/>
            <a:r>
              <a:rPr lang="en-US" sz="1600" dirty="0">
                <a:solidFill>
                  <a:schemeClr val="tx2"/>
                </a:solidFill>
                <a:latin typeface="Tahoma" panose="020B0604030504040204" pitchFamily="34" charset="0"/>
                <a:ea typeface="Tahoma" panose="020B0604030504040204" pitchFamily="34" charset="0"/>
                <a:cs typeface="Tahoma" panose="020B0604030504040204" pitchFamily="34" charset="0"/>
              </a:rPr>
              <a:t>Since 1951, Globe Life And Accident Insurance Company has developed insurance policies from suggestions made by our policyholders.  We know the need for insurance that is simple, affordable, and easy to understand.</a:t>
            </a:r>
          </a:p>
        </p:txBody>
      </p:sp>
      <p:sp>
        <p:nvSpPr>
          <p:cNvPr id="6" name="Oval 5"/>
          <p:cNvSpPr/>
          <p:nvPr/>
        </p:nvSpPr>
        <p:spPr>
          <a:xfrm>
            <a:off x="1751308" y="2154265"/>
            <a:ext cx="1565329" cy="12786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Over $227B of coverage in force*</a:t>
            </a:r>
          </a:p>
        </p:txBody>
      </p:sp>
      <p:sp>
        <p:nvSpPr>
          <p:cNvPr id="7" name="Oval 6"/>
          <p:cNvSpPr/>
          <p:nvPr/>
        </p:nvSpPr>
        <p:spPr>
          <a:xfrm>
            <a:off x="4967206" y="2154264"/>
            <a:ext cx="1662194" cy="12786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Over </a:t>
            </a:r>
          </a:p>
          <a:p>
            <a:pPr algn="ctr"/>
            <a:r>
              <a:rPr lang="en-US" sz="1200" dirty="0"/>
              <a:t>4.2 Million policyholders &amp; over 16 Million lives protected*</a:t>
            </a:r>
          </a:p>
        </p:txBody>
      </p:sp>
      <p:sp>
        <p:nvSpPr>
          <p:cNvPr id="8" name="Oval 7"/>
          <p:cNvSpPr/>
          <p:nvPr/>
        </p:nvSpPr>
        <p:spPr>
          <a:xfrm>
            <a:off x="3161655" y="3270143"/>
            <a:ext cx="1805552" cy="146459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 (Excellent) Financial Strength Rating from A.M. Best Company (10/24)**</a:t>
            </a:r>
          </a:p>
        </p:txBody>
      </p:sp>
      <p:sp>
        <p:nvSpPr>
          <p:cNvPr id="5" name="TextBox 4"/>
          <p:cNvSpPr txBox="1"/>
          <p:nvPr/>
        </p:nvSpPr>
        <p:spPr>
          <a:xfrm>
            <a:off x="5158577" y="3953112"/>
            <a:ext cx="3985423" cy="861774"/>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*All company statistics shown are based on current internal data.  Excluding reinsurance companies.</a:t>
            </a:r>
          </a:p>
          <a:p>
            <a:r>
              <a:rPr lang="en-US" sz="1000" dirty="0">
                <a:latin typeface="Times New Roman" panose="02020603050405020304" pitchFamily="18" charset="0"/>
                <a:cs typeface="Times New Roman" panose="02020603050405020304" pitchFamily="18" charset="0"/>
              </a:rPr>
              <a:t>**This rating refers only to the financial strength of the company and is not a recommendation of the specific policy provisions, rates or practices of the insurance company.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99" y="4814886"/>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45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5</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a:xfrm>
            <a:off x="295275" y="68676"/>
            <a:ext cx="8648700" cy="821630"/>
          </a:xfrm>
        </p:spPr>
        <p:txBody>
          <a:bodyPr>
            <a:noAutofit/>
          </a:bodyPr>
          <a:lstStyle/>
          <a:p>
            <a:r>
              <a:rPr lang="en-US" sz="2800" dirty="0"/>
              <a:t>Globe Life – Employee Services Division</a:t>
            </a:r>
          </a:p>
        </p:txBody>
      </p:sp>
      <p:sp>
        <p:nvSpPr>
          <p:cNvPr id="5" name="TextBox 4"/>
          <p:cNvSpPr txBox="1"/>
          <p:nvPr/>
        </p:nvSpPr>
        <p:spPr>
          <a:xfrm>
            <a:off x="615950" y="2769073"/>
            <a:ext cx="7591424" cy="1200329"/>
          </a:xfrm>
          <a:prstGeom prst="rect">
            <a:avLst/>
          </a:prstGeom>
          <a:noFill/>
        </p:spPr>
        <p:txBody>
          <a:bodyPr wrap="square" rtlCol="0">
            <a:spAutoFit/>
          </a:bodyPr>
          <a:lstStyle/>
          <a:p>
            <a:pPr algn="ct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The Employee Services Division of Globe Life And Accident Insurance Company cares about its commitment to civil service employees.  We strive to continually meet the needs of civil service employees with qualified supplemental life and health insurance products.</a:t>
            </a:r>
          </a:p>
        </p:txBody>
      </p:sp>
      <p:pic>
        <p:nvPicPr>
          <p:cNvPr id="4098" name="Picture 2" descr="Globe Life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669" y="1446693"/>
            <a:ext cx="2214239" cy="9323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522" y="4871081"/>
            <a:ext cx="2030413" cy="26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48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6</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fontScale="90000"/>
          </a:bodyPr>
          <a:lstStyle/>
          <a:p>
            <a:r>
              <a:rPr lang="en-US" dirty="0"/>
              <a:t>One Division – Representing Two Companies</a:t>
            </a:r>
          </a:p>
        </p:txBody>
      </p:sp>
      <p:graphicFrame>
        <p:nvGraphicFramePr>
          <p:cNvPr id="9" name="Diagram 8"/>
          <p:cNvGraphicFramePr/>
          <p:nvPr>
            <p:extLst>
              <p:ext uri="{D42A27DB-BD31-4B8C-83A1-F6EECF244321}">
                <p14:modId xmlns:p14="http://schemas.microsoft.com/office/powerpoint/2010/main" val="3757808525"/>
              </p:ext>
            </p:extLst>
          </p:nvPr>
        </p:nvGraphicFramePr>
        <p:xfrm>
          <a:off x="1991531" y="885169"/>
          <a:ext cx="4760563" cy="316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6" name="Picture 8" descr="Life Insuranc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426425"/>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34359" y="3079111"/>
            <a:ext cx="999641" cy="507831"/>
          </a:xfrm>
          <a:prstGeom prst="rect">
            <a:avLst/>
          </a:prstGeom>
          <a:noFill/>
        </p:spPr>
        <p:txBody>
          <a:bodyPr wrap="square" rtlCol="0">
            <a:spAutoFit/>
          </a:bodyPr>
          <a:lstStyle/>
          <a:p>
            <a:r>
              <a:rPr lang="en-US" b="1" dirty="0">
                <a:solidFill>
                  <a:srgbClr val="319B42"/>
                </a:solidFill>
              </a:rPr>
              <a:t>Life Insurance</a:t>
            </a:r>
          </a:p>
        </p:txBody>
      </p:sp>
      <p:cxnSp>
        <p:nvCxnSpPr>
          <p:cNvPr id="5" name="Straight Connector 4"/>
          <p:cNvCxnSpPr>
            <a:endCxn id="2056" idx="0"/>
          </p:cNvCxnSpPr>
          <p:nvPr/>
        </p:nvCxnSpPr>
        <p:spPr>
          <a:xfrm>
            <a:off x="4953000" y="2329568"/>
            <a:ext cx="0" cy="96857"/>
          </a:xfrm>
          <a:prstGeom prst="line">
            <a:avLst/>
          </a:prstGeom>
          <a:ln w="38100">
            <a:solidFill>
              <a:srgbClr val="319B42"/>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6000" y="4851514"/>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Globe Life In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9761" y="1108076"/>
            <a:ext cx="2214239" cy="93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82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6928" y="1575881"/>
            <a:ext cx="3365770" cy="1478604"/>
          </a:xfrm>
        </p:spPr>
        <p:txBody>
          <a:bodyPr>
            <a:normAutofit/>
          </a:bodyPr>
          <a:lstStyle/>
          <a:p>
            <a:r>
              <a:rPr lang="en-US" sz="2800" dirty="0"/>
              <a:t>Supplemental Life Insurance*</a:t>
            </a:r>
          </a:p>
        </p:txBody>
      </p:sp>
      <p:sp>
        <p:nvSpPr>
          <p:cNvPr id="6" name="Content Placeholder 5"/>
          <p:cNvSpPr>
            <a:spLocks noGrp="1"/>
          </p:cNvSpPr>
          <p:nvPr>
            <p:ph idx="1"/>
          </p:nvPr>
        </p:nvSpPr>
        <p:spPr>
          <a:xfrm>
            <a:off x="4717915" y="1243282"/>
            <a:ext cx="4328808" cy="2600298"/>
          </a:xfrm>
        </p:spPr>
        <p:txBody>
          <a:bodyPr/>
          <a:lstStyle/>
          <a:p>
            <a:pPr marL="514350" indent="-514350">
              <a:buAutoNum type="romanUcPeriod"/>
            </a:pPr>
            <a:r>
              <a:rPr lang="en-US" dirty="0"/>
              <a:t>Introduction to ESD</a:t>
            </a:r>
          </a:p>
          <a:p>
            <a:pPr marL="514350" indent="-514350">
              <a:buAutoNum type="romanUcPeriod"/>
            </a:pPr>
            <a:r>
              <a:rPr lang="en-US" dirty="0"/>
              <a:t>Supplemental Life Insurance Coverage</a:t>
            </a:r>
          </a:p>
          <a:p>
            <a:pPr marL="744497" lvl="1" indent="-514350">
              <a:buFont typeface="+mj-lt"/>
              <a:buAutoNum type="romanLcPeriod"/>
            </a:pPr>
            <a:r>
              <a:rPr lang="en-US" dirty="0"/>
              <a:t>Why purchase coverage?</a:t>
            </a:r>
          </a:p>
          <a:p>
            <a:pPr marL="744497" lvl="1" indent="-514350">
              <a:buFont typeface="+mj-lt"/>
              <a:buAutoNum type="romanLcPeriod"/>
            </a:pPr>
            <a:r>
              <a:rPr lang="en-US" dirty="0"/>
              <a:t>Product Details</a:t>
            </a:r>
          </a:p>
          <a:p>
            <a:pPr marL="514350" indent="-514350">
              <a:buFont typeface="+mj-lt"/>
              <a:buAutoNum type="romanUcPeriod"/>
            </a:pPr>
            <a:r>
              <a:rPr lang="en-US" dirty="0"/>
              <a:t>Closing Remarks</a:t>
            </a:r>
          </a:p>
          <a:p>
            <a:pPr marL="744497" lvl="1" indent="-514350">
              <a:buFont typeface="+mj-lt"/>
              <a:buAutoNum type="romanLcPeriod"/>
            </a:pPr>
            <a:endParaRPr lang="en-US" dirty="0"/>
          </a:p>
          <a:p>
            <a:pPr marL="514350" indent="-514350">
              <a:buAutoNum type="romanUcPeriod"/>
            </a:pPr>
            <a:endParaRPr lang="en-US" dirty="0"/>
          </a:p>
          <a:p>
            <a:pPr marL="514350" indent="-514350">
              <a:buAutoNum type="romanUcPeriod"/>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39252C3-E958-A24C-9758-DBD77638AC0C}" type="slidenum">
              <a:rPr lang="en-US" smtClean="0"/>
              <a:pPr/>
              <a:t>7</a:t>
            </a:fld>
            <a:endParaRPr lang="en-US" dirty="0"/>
          </a:p>
        </p:txBody>
      </p:sp>
      <p:sp>
        <p:nvSpPr>
          <p:cNvPr id="7" name="TextBox 6"/>
          <p:cNvSpPr txBox="1"/>
          <p:nvPr/>
        </p:nvSpPr>
        <p:spPr>
          <a:xfrm>
            <a:off x="466928" y="3843580"/>
            <a:ext cx="3725364" cy="430887"/>
          </a:xfrm>
          <a:prstGeom prst="rect">
            <a:avLst/>
          </a:prstGeom>
          <a:noFill/>
        </p:spPr>
        <p:txBody>
          <a:bodyPr wrap="square" rtlCol="0">
            <a:spAutoFit/>
          </a:bodyPr>
          <a:lstStyle/>
          <a:p>
            <a:r>
              <a:rPr lang="en-US" sz="1100" dirty="0">
                <a:solidFill>
                  <a:schemeClr val="bg1"/>
                </a:solidFill>
              </a:rPr>
              <a:t>*Life coverage underwritten by Globe Life And Accident Insurance Company.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613" y="4836016"/>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9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9252C3-E958-A24C-9758-DBD77638AC0C}" type="slidenum">
              <a:rPr lang="en-US" smtClean="0"/>
              <a:pPr/>
              <a:t>8</a:t>
            </a:fld>
            <a:endParaRPr lang="en-US" dirty="0"/>
          </a:p>
        </p:txBody>
      </p:sp>
      <p:sp>
        <p:nvSpPr>
          <p:cNvPr id="3" name="Title 2"/>
          <p:cNvSpPr>
            <a:spLocks noGrp="1"/>
          </p:cNvSpPr>
          <p:nvPr>
            <p:ph type="title"/>
          </p:nvPr>
        </p:nvSpPr>
        <p:spPr/>
        <p:txBody>
          <a:bodyPr/>
          <a:lstStyle/>
          <a:p>
            <a:r>
              <a:rPr lang="en-US" dirty="0"/>
              <a:t>Why Purchase Supplemental Insurance?</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79" y="1534327"/>
            <a:ext cx="3776326" cy="2719953"/>
          </a:xfrm>
          <a:prstGeom prst="rect">
            <a:avLst/>
          </a:prstGeom>
          <a:noFill/>
          <a:ln>
            <a:noFill/>
          </a:ln>
          <a:effectLst>
            <a:outerShdw dist="35921" dir="2700000" algn="ctr" rotWithShape="0">
              <a:schemeClr val="bg2"/>
            </a:outerShdw>
            <a:softEdge rad="863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44319" y="1363851"/>
            <a:ext cx="3998562" cy="923330"/>
          </a:xfrm>
          <a:prstGeom prst="rect">
            <a:avLst/>
          </a:prstGeom>
          <a:noFill/>
        </p:spPr>
        <p:txBody>
          <a:bodyPr wrap="square" rtlCol="0">
            <a:spAutoFit/>
          </a:bodyPr>
          <a:lstStyle/>
          <a:p>
            <a:r>
              <a:rPr lang="en-US" b="1" dirty="0"/>
              <a:t>Why do I need Life insurance?</a:t>
            </a:r>
          </a:p>
          <a:p>
            <a:r>
              <a:rPr lang="en-US" dirty="0"/>
              <a:t>Life insurance may be able to help your family prepare for the unexpected and help provide financial protection that can last a lifetime.</a:t>
            </a:r>
          </a:p>
        </p:txBody>
      </p:sp>
      <p:sp>
        <p:nvSpPr>
          <p:cNvPr id="7" name="TextBox 6"/>
          <p:cNvSpPr txBox="1"/>
          <p:nvPr/>
        </p:nvSpPr>
        <p:spPr>
          <a:xfrm>
            <a:off x="3964986" y="2370946"/>
            <a:ext cx="3998562" cy="1131079"/>
          </a:xfrm>
          <a:prstGeom prst="rect">
            <a:avLst/>
          </a:prstGeom>
          <a:noFill/>
        </p:spPr>
        <p:txBody>
          <a:bodyPr wrap="square" rtlCol="0">
            <a:spAutoFit/>
          </a:bodyPr>
          <a:lstStyle/>
          <a:p>
            <a:r>
              <a:rPr lang="en-US" b="1" dirty="0"/>
              <a:t>What is supplemental life insurance?</a:t>
            </a:r>
          </a:p>
          <a:p>
            <a:r>
              <a:rPr lang="en-US" dirty="0"/>
              <a:t>This optional coverage complements your existing employer provided life insurance coverage.  It is made available to help employees meet their individual needs.</a:t>
            </a:r>
          </a:p>
        </p:txBody>
      </p:sp>
      <p:sp>
        <p:nvSpPr>
          <p:cNvPr id="8" name="TextBox 7"/>
          <p:cNvSpPr txBox="1"/>
          <p:nvPr/>
        </p:nvSpPr>
        <p:spPr>
          <a:xfrm>
            <a:off x="3972735" y="3469920"/>
            <a:ext cx="3998562" cy="923330"/>
          </a:xfrm>
          <a:prstGeom prst="rect">
            <a:avLst/>
          </a:prstGeom>
          <a:noFill/>
        </p:spPr>
        <p:txBody>
          <a:bodyPr wrap="square" rtlCol="0">
            <a:spAutoFit/>
          </a:bodyPr>
          <a:lstStyle/>
          <a:p>
            <a:r>
              <a:rPr lang="en-US" b="1" dirty="0"/>
              <a:t>Why should I purchase coverage now?</a:t>
            </a:r>
          </a:p>
          <a:p>
            <a:r>
              <a:rPr lang="en-US" dirty="0"/>
              <a:t>Securing coverage at your age and health today helps prevent a time when life insurance may be prohibitive in the future.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5999" y="4840676"/>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01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BF5F3-CF69-DE4A-8F20-44CC5DAA0989}"/>
              </a:ext>
            </a:extLst>
          </p:cNvPr>
          <p:cNvSpPr>
            <a:spLocks noGrp="1"/>
          </p:cNvSpPr>
          <p:nvPr>
            <p:ph type="sldNum" sz="quarter" idx="12"/>
          </p:nvPr>
        </p:nvSpPr>
        <p:spPr/>
        <p:txBody>
          <a:bodyPr/>
          <a:lstStyle/>
          <a:p>
            <a:fld id="{F39252C3-E958-A24C-9758-DBD77638AC0C}" type="slidenum">
              <a:rPr lang="en-US" smtClean="0"/>
              <a:pPr/>
              <a:t>9</a:t>
            </a:fld>
            <a:endParaRPr lang="en-US" dirty="0"/>
          </a:p>
        </p:txBody>
      </p:sp>
      <p:sp>
        <p:nvSpPr>
          <p:cNvPr id="2" name="Title 1">
            <a:extLst>
              <a:ext uri="{FF2B5EF4-FFF2-40B4-BE49-F238E27FC236}">
                <a16:creationId xmlns:a16="http://schemas.microsoft.com/office/drawing/2014/main" id="{793C78BF-66DB-7F46-ADFC-08B4E2E2F542}"/>
              </a:ext>
            </a:extLst>
          </p:cNvPr>
          <p:cNvSpPr>
            <a:spLocks noGrp="1"/>
          </p:cNvSpPr>
          <p:nvPr>
            <p:ph type="title"/>
          </p:nvPr>
        </p:nvSpPr>
        <p:spPr/>
        <p:txBody>
          <a:bodyPr>
            <a:normAutofit/>
          </a:bodyPr>
          <a:lstStyle/>
          <a:p>
            <a:r>
              <a:rPr lang="en-US" dirty="0"/>
              <a:t>Strength Of Product</a:t>
            </a:r>
          </a:p>
        </p:txBody>
      </p:sp>
      <p:graphicFrame>
        <p:nvGraphicFramePr>
          <p:cNvPr id="3" name="Diagram 2"/>
          <p:cNvGraphicFramePr/>
          <p:nvPr>
            <p:extLst>
              <p:ext uri="{D42A27DB-BD31-4B8C-83A1-F6EECF244321}">
                <p14:modId xmlns:p14="http://schemas.microsoft.com/office/powerpoint/2010/main" val="1149378129"/>
              </p:ext>
            </p:extLst>
          </p:nvPr>
        </p:nvGraphicFramePr>
        <p:xfrm>
          <a:off x="238126" y="1057275"/>
          <a:ext cx="4991099"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143501" y="968446"/>
            <a:ext cx="3743324" cy="4031873"/>
          </a:xfrm>
          <a:prstGeom prst="rect">
            <a:avLst/>
          </a:prstGeom>
          <a:noFill/>
        </p:spPr>
        <p:txBody>
          <a:bodyPr wrap="square" rtlCol="0">
            <a:spAutoFit/>
          </a:bodyPr>
          <a:lstStyle/>
          <a:p>
            <a:r>
              <a:rPr lang="en-US" dirty="0"/>
              <a:t>Additional Features:</a:t>
            </a:r>
          </a:p>
          <a:p>
            <a:endParaRPr lang="en-US" dirty="0"/>
          </a:p>
          <a:p>
            <a:pPr marL="285750" indent="-285750">
              <a:buFont typeface="Wingdings" panose="05000000000000000000" pitchFamily="2" charset="2"/>
              <a:buChar char="Ø"/>
            </a:pPr>
            <a:r>
              <a:rPr lang="en-US" dirty="0"/>
              <a:t>Cost friendly coverage starting at $1.50 weekly premium, based on age</a:t>
            </a:r>
          </a:p>
          <a:p>
            <a:pPr marL="285750" indent="-285750">
              <a:buFont typeface="Wingdings" panose="05000000000000000000" pitchFamily="2" charset="2"/>
              <a:buChar char="Ø"/>
            </a:pPr>
            <a:r>
              <a:rPr lang="en-US" dirty="0"/>
              <a:t>$2 weekly premium for $10,000 Children’s Term Insurance Rider, regardless of number of children covered  </a:t>
            </a:r>
          </a:p>
          <a:p>
            <a:pPr marL="285750" indent="-285750">
              <a:buFont typeface="Wingdings" panose="05000000000000000000" pitchFamily="2" charset="2"/>
              <a:buChar char="Ø"/>
            </a:pPr>
            <a:r>
              <a:rPr lang="en-US" dirty="0"/>
              <a:t>Waiver of Premium Disability Rider already included</a:t>
            </a:r>
          </a:p>
          <a:p>
            <a:pPr marL="285750" indent="-285750">
              <a:buFont typeface="Wingdings" panose="05000000000000000000" pitchFamily="2" charset="2"/>
              <a:buChar char="Ø"/>
            </a:pPr>
            <a:r>
              <a:rPr lang="en-US" dirty="0"/>
              <a:t>Terminal Illness Accelerated Benefit Rider already included</a:t>
            </a:r>
          </a:p>
          <a:p>
            <a:pPr marL="285750" indent="-285750">
              <a:buFont typeface="Wingdings" panose="05000000000000000000" pitchFamily="2" charset="2"/>
              <a:buChar char="Ø"/>
            </a:pPr>
            <a:r>
              <a:rPr lang="en-US" dirty="0"/>
              <a:t>Accidental Death Benefit Rider available:  $16,000 for $.50 a week and $32,000 for $1 a week</a:t>
            </a:r>
          </a:p>
          <a:p>
            <a:endParaRPr lang="en-US" dirty="0"/>
          </a:p>
          <a:p>
            <a:endParaRPr lang="en-US" dirty="0"/>
          </a:p>
          <a:p>
            <a:r>
              <a:rPr lang="en-US" sz="1000" dirty="0">
                <a:latin typeface="Times New Roman" panose="02020603050405020304" pitchFamily="18" charset="0"/>
                <a:cs typeface="Times New Roman" panose="02020603050405020304" pitchFamily="18" charset="0"/>
              </a:rPr>
              <a:t>*Product limitations and restrictions may apply.  Product also available for Paid for Life premium.</a:t>
            </a:r>
          </a:p>
          <a:p>
            <a:r>
              <a:rPr lang="en-US" sz="1000" dirty="0">
                <a:latin typeface="Times New Roman" panose="02020603050405020304" pitchFamily="18" charset="0"/>
                <a:cs typeface="Times New Roman" panose="02020603050405020304" pitchFamily="18" charset="0"/>
              </a:rPr>
              <a:t>**Not available to individuals who are HIV positive or terminally ill.</a:t>
            </a: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5261" y="4823227"/>
            <a:ext cx="20304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e Life Light Background">
  <a:themeElements>
    <a:clrScheme name="Globe Life">
      <a:dk1>
        <a:srgbClr val="000000"/>
      </a:dk1>
      <a:lt1>
        <a:srgbClr val="FFFFFF"/>
      </a:lt1>
      <a:dk2>
        <a:srgbClr val="00558C"/>
      </a:dk2>
      <a:lt2>
        <a:srgbClr val="F0F0F0"/>
      </a:lt2>
      <a:accent1>
        <a:srgbClr val="FED041"/>
      </a:accent1>
      <a:accent2>
        <a:srgbClr val="5582B7"/>
      </a:accent2>
      <a:accent3>
        <a:srgbClr val="63CCC8"/>
      </a:accent3>
      <a:accent4>
        <a:srgbClr val="B25161"/>
      </a:accent4>
      <a:accent5>
        <a:srgbClr val="9EBE2F"/>
      </a:accent5>
      <a:accent6>
        <a:srgbClr val="77737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be Life Dark Background">
  <a:themeElements>
    <a:clrScheme name="Globe Life">
      <a:dk1>
        <a:srgbClr val="000000"/>
      </a:dk1>
      <a:lt1>
        <a:srgbClr val="FFFFFF"/>
      </a:lt1>
      <a:dk2>
        <a:srgbClr val="00558C"/>
      </a:dk2>
      <a:lt2>
        <a:srgbClr val="F0F0F0"/>
      </a:lt2>
      <a:accent1>
        <a:srgbClr val="FED041"/>
      </a:accent1>
      <a:accent2>
        <a:srgbClr val="5582B7"/>
      </a:accent2>
      <a:accent3>
        <a:srgbClr val="63CCC8"/>
      </a:accent3>
      <a:accent4>
        <a:srgbClr val="B25161"/>
      </a:accent4>
      <a:accent5>
        <a:srgbClr val="9EBE2F"/>
      </a:accent5>
      <a:accent6>
        <a:srgbClr val="77737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6948</TotalTime>
  <Words>1369</Words>
  <Application>Microsoft Office PowerPoint</Application>
  <PresentationFormat>On-screen Show (16:9)</PresentationFormat>
  <Paragraphs>199</Paragraphs>
  <Slides>21</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System Font Regular</vt:lpstr>
      <vt:lpstr>Tahoma</vt:lpstr>
      <vt:lpstr>Times New Roman</vt:lpstr>
      <vt:lpstr>Wingdings</vt:lpstr>
      <vt:lpstr>Globe Life Light Background</vt:lpstr>
      <vt:lpstr>Globe Life Dark Background</vt:lpstr>
      <vt:lpstr>State of New Mexico And  Local Public Body Employees </vt:lpstr>
      <vt:lpstr>Important  Dates to be in  The Know</vt:lpstr>
      <vt:lpstr>Supplemental Life Insurance*</vt:lpstr>
      <vt:lpstr>The Company Behind the Coverage</vt:lpstr>
      <vt:lpstr>Globe Life – Employee Services Division</vt:lpstr>
      <vt:lpstr>One Division – Representing Two Companies</vt:lpstr>
      <vt:lpstr>Supplemental Life Insurance*</vt:lpstr>
      <vt:lpstr>Why Purchase Supplemental Insurance?</vt:lpstr>
      <vt:lpstr>Strength Of Product</vt:lpstr>
      <vt:lpstr>Eligible Participants</vt:lpstr>
      <vt:lpstr>Deposit Fund Rider</vt:lpstr>
      <vt:lpstr>*Available Riders</vt:lpstr>
      <vt:lpstr>Enrollment</vt:lpstr>
      <vt:lpstr>Enrollment</vt:lpstr>
      <vt:lpstr>Enrollment</vt:lpstr>
      <vt:lpstr>Enrollment</vt:lpstr>
      <vt:lpstr>Enrollment</vt:lpstr>
      <vt:lpstr>Important  Dates to be in  The Know</vt:lpstr>
      <vt:lpstr>Closing Remarks</vt:lpstr>
      <vt:lpstr>Closing Remarks</vt:lpstr>
      <vt:lpstr>Thank you  for this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Trujillo, Felice, HCA</cp:lastModifiedBy>
  <cp:revision>371</cp:revision>
  <cp:lastPrinted>2019-05-17T17:45:50Z</cp:lastPrinted>
  <dcterms:created xsi:type="dcterms:W3CDTF">2019-05-17T14:00:21Z</dcterms:created>
  <dcterms:modified xsi:type="dcterms:W3CDTF">2025-10-20T22:26:36Z</dcterms:modified>
</cp:coreProperties>
</file>