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16"/>
  </p:notesMasterIdLst>
  <p:sldIdLst>
    <p:sldId id="2147470057" r:id="rId5"/>
    <p:sldId id="2147470058" r:id="rId6"/>
    <p:sldId id="2147470020" r:id="rId7"/>
    <p:sldId id="2147470031" r:id="rId8"/>
    <p:sldId id="2147470021" r:id="rId9"/>
    <p:sldId id="2147470023" r:id="rId10"/>
    <p:sldId id="2147470024" r:id="rId11"/>
    <p:sldId id="2147470035" r:id="rId12"/>
    <p:sldId id="2147470025" r:id="rId13"/>
    <p:sldId id="2147470060" r:id="rId14"/>
    <p:sldId id="2147470056" r:id="rId15"/>
  </p:sldIdLst>
  <p:sldSz cx="12192000" cy="6858000"/>
  <p:notesSz cx="6858000" cy="9144000"/>
  <p:embeddedFontLst>
    <p:embeddedFont>
      <p:font typeface="Arial Narrow" panose="020B0606020202030204" pitchFamily="34" charset="0"/>
      <p:regular r:id="rId17"/>
      <p:bold r:id="rId18"/>
      <p:italic r:id="rId19"/>
      <p:boldItalic r:id="rId20"/>
    </p:embeddedFont>
    <p:embeddedFont>
      <p:font typeface="Avenir Next LT Pro" panose="020B050402020202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Trust Hartford Sans" pitchFamily="50" charset="0"/>
      <p:regular r:id="rId29"/>
      <p:bold r:id="rId30"/>
      <p:italic r:id="rId31"/>
      <p:boldItalic r:id="rId32"/>
    </p:embeddedFont>
    <p:embeddedFont>
      <p:font typeface="Trust Hartford Sans Light" pitchFamily="50" charset="0"/>
      <p:regular r:id="rId33"/>
      <p:italic r:id="rId34"/>
    </p:embeddedFont>
    <p:embeddedFont>
      <p:font typeface="Trust Hartford Serif" pitchFamily="50" charset="0"/>
      <p:regular r:id="rId35"/>
      <p:bold r:id="rId36"/>
      <p:italic r:id="rId37"/>
      <p:boldItalic r:id="rId38"/>
    </p:embeddedFont>
    <p:embeddedFont>
      <p:font typeface="Trust Hartford Serif XLight" pitchFamily="50" charset="0"/>
      <p:regular r:id="rId39"/>
      <p:italic r:id="rId40"/>
    </p:embeddedFont>
  </p:embeddedFontLst>
  <p:defaultTextStyle>
    <a:defPPr>
      <a:defRPr lang="en-US"/>
    </a:defPPr>
    <a:lvl1pPr marL="0" algn="l" defTabSz="914400" rtl="0" eaLnBrk="1" fontAlgn="ctr" latinLnBrk="0" hangingPunct="1">
      <a:defRPr sz="1800" kern="1200">
        <a:solidFill>
          <a:schemeClr val="tx1"/>
        </a:solidFill>
        <a:latin typeface="+mn-lt"/>
        <a:ea typeface="+mn-ea"/>
        <a:cs typeface="+mn-cs"/>
      </a:defRPr>
    </a:lvl1pPr>
    <a:lvl2pPr marL="457200" algn="l" defTabSz="914400" rtl="0" eaLnBrk="1" fontAlgn="ctr" latinLnBrk="0" hangingPunct="1">
      <a:defRPr sz="1800" kern="1200">
        <a:solidFill>
          <a:schemeClr val="tx1"/>
        </a:solidFill>
        <a:latin typeface="+mn-lt"/>
        <a:ea typeface="+mn-ea"/>
        <a:cs typeface="+mn-cs"/>
      </a:defRPr>
    </a:lvl2pPr>
    <a:lvl3pPr marL="914400" algn="l" defTabSz="914400" rtl="0" eaLnBrk="1" fontAlgn="ctr" latinLnBrk="0" hangingPunct="1">
      <a:defRPr sz="1800" kern="1200">
        <a:solidFill>
          <a:schemeClr val="tx1"/>
        </a:solidFill>
        <a:latin typeface="+mn-lt"/>
        <a:ea typeface="+mn-ea"/>
        <a:cs typeface="+mn-cs"/>
      </a:defRPr>
    </a:lvl3pPr>
    <a:lvl4pPr marL="1371600" algn="l" defTabSz="914400" rtl="0" eaLnBrk="1" fontAlgn="ctr" latinLnBrk="0" hangingPunct="1">
      <a:defRPr sz="1800" kern="1200">
        <a:solidFill>
          <a:schemeClr val="tx1"/>
        </a:solidFill>
        <a:latin typeface="+mn-lt"/>
        <a:ea typeface="+mn-ea"/>
        <a:cs typeface="+mn-cs"/>
      </a:defRPr>
    </a:lvl4pPr>
    <a:lvl5pPr marL="1828800" algn="l" defTabSz="914400" rtl="0" eaLnBrk="1" fontAlgn="ctr" latinLnBrk="0" hangingPunct="1">
      <a:defRPr sz="1800" kern="1200">
        <a:solidFill>
          <a:schemeClr val="tx1"/>
        </a:solidFill>
        <a:latin typeface="+mn-lt"/>
        <a:ea typeface="+mn-ea"/>
        <a:cs typeface="+mn-cs"/>
      </a:defRPr>
    </a:lvl5pPr>
    <a:lvl6pPr marL="2286000" algn="l" defTabSz="914400" rtl="0" eaLnBrk="1" fontAlgn="ctr" latinLnBrk="0" hangingPunct="1">
      <a:defRPr sz="1800" kern="1200">
        <a:solidFill>
          <a:schemeClr val="tx1"/>
        </a:solidFill>
        <a:latin typeface="+mn-lt"/>
        <a:ea typeface="+mn-ea"/>
        <a:cs typeface="+mn-cs"/>
      </a:defRPr>
    </a:lvl6pPr>
    <a:lvl7pPr marL="2743200" algn="l" defTabSz="914400" rtl="0" eaLnBrk="1" fontAlgn="ctr" latinLnBrk="0" hangingPunct="1">
      <a:defRPr sz="1800" kern="1200">
        <a:solidFill>
          <a:schemeClr val="tx1"/>
        </a:solidFill>
        <a:latin typeface="+mn-lt"/>
        <a:ea typeface="+mn-ea"/>
        <a:cs typeface="+mn-cs"/>
      </a:defRPr>
    </a:lvl7pPr>
    <a:lvl8pPr marL="3200400" algn="l" defTabSz="914400" rtl="0" eaLnBrk="1" fontAlgn="ctr" latinLnBrk="0" hangingPunct="1">
      <a:defRPr sz="1800" kern="1200">
        <a:solidFill>
          <a:schemeClr val="tx1"/>
        </a:solidFill>
        <a:latin typeface="+mn-lt"/>
        <a:ea typeface="+mn-ea"/>
        <a:cs typeface="+mn-cs"/>
      </a:defRPr>
    </a:lvl8pPr>
    <a:lvl9pPr marL="3657600" algn="l" defTabSz="914400" rtl="0" eaLnBrk="1" fontAlgn="ctr"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C0EA31-C690-4BB3-BA08-4BAEB7A2FE14}">
          <p14:sldIdLst>
            <p14:sldId id="2147470057"/>
            <p14:sldId id="2147470058"/>
          </p14:sldIdLst>
        </p14:section>
        <p14:section name="Supplemental Health Benefits" id="{A9CAED39-BD7A-4AA1-8709-AA2EB9D3CF7E}">
          <p14:sldIdLst>
            <p14:sldId id="2147470020"/>
            <p14:sldId id="2147470031"/>
            <p14:sldId id="2147470021"/>
            <p14:sldId id="2147470023"/>
            <p14:sldId id="2147470024"/>
            <p14:sldId id="2147470035"/>
            <p14:sldId id="2147470025"/>
          </p14:sldIdLst>
        </p14:section>
        <p14:section name="Value-Added Services" id="{79229E16-778D-462B-93A5-984C312FF852}">
          <p14:sldIdLst>
            <p14:sldId id="2147470060"/>
          </p14:sldIdLst>
        </p14:section>
        <p14:section name="Questions &amp; Closing" id="{7B2CEC7C-06DD-4CE9-893E-126BAABD9F46}">
          <p14:sldIdLst>
            <p14:sldId id="214747005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74A2FF2-876A-4A6F-922C-DD539E22E740}">
  <a:tblStyle styleId="{F74A2FF2-876A-4A6F-922C-DD539E22E740}" styleName="The Hartford Table Style 1">
    <a:wholeTbl>
      <a:tcTxStyle>
        <a:fontRef idx="minor">
          <a:scrgbClr r="0" g="0" b="0"/>
        </a:fontRef>
        <a:schemeClr val="tx1"/>
      </a:tcTxStyle>
      <a:tcStyle>
        <a:tcBdr>
          <a:left>
            <a:ln w="12700" cmpd="sng">
              <a:solidFill>
                <a:schemeClr val="bg1"/>
              </a:solidFill>
            </a:ln>
          </a:left>
          <a:right>
            <a:ln w="12700" cmpd="sng">
              <a:solidFill>
                <a:schemeClr val="bg1"/>
              </a:solidFill>
            </a:ln>
          </a:right>
          <a:top>
            <a:ln w="12700" cmpd="sng">
              <a:solidFill>
                <a:schemeClr val="bg1"/>
              </a:solidFill>
            </a:ln>
          </a:top>
          <a:bottom>
            <a:ln w="12700" cmpd="sng">
              <a:solidFill>
                <a:schemeClr val="bg1"/>
              </a:solidFill>
            </a:ln>
          </a:bottom>
          <a:insideH>
            <a:ln w="12700" cmpd="sng">
              <a:solidFill>
                <a:schemeClr val="bg1"/>
              </a:solidFill>
            </a:ln>
          </a:insideH>
          <a:insideV>
            <a:ln w="12700" cmpd="sng">
              <a:solidFill>
                <a:schemeClr val="bg1"/>
              </a:solidFill>
            </a:ln>
          </a:insideV>
        </a:tcBdr>
        <a:fill>
          <a:noFill/>
        </a:fill>
      </a:tcStyle>
    </a:wholeTbl>
    <a:band1H>
      <a:tcStyle>
        <a:tcBdr/>
        <a:fill>
          <a:solidFill>
            <a:schemeClr val="accent3"/>
          </a:solidFill>
        </a:fill>
      </a:tcStyle>
    </a:band1H>
    <a:band2H>
      <a:tcStyle>
        <a:tcBdr/>
        <a:fill>
          <a:solidFill>
            <a:schemeClr val="bg2"/>
          </a:solidFill>
        </a:fill>
      </a:tcStyle>
    </a:band2H>
    <a:band1V>
      <a:tcStyle>
        <a:tcBdr/>
      </a:tcStyle>
    </a:band1V>
    <a:band2V>
      <a:tcStyle>
        <a:tcBdr/>
      </a:tcStyle>
    </a:band2V>
    <a:lastCol>
      <a:tcStyle>
        <a:tcBdr/>
      </a:tcStyle>
    </a:lastCol>
    <a:firstCol>
      <a:tcTxStyle b="on">
        <a:fontRef idx="minor">
          <a:prstClr val="black"/>
        </a:fontRef>
        <a:schemeClr val="dk1"/>
      </a:tcTxStyle>
      <a:tcStyle>
        <a:tcBdr/>
      </a:tcStyle>
    </a:firstCol>
    <a:lastRow>
      <a:tcStyle>
        <a:tcBdr/>
      </a:tcStyle>
    </a:lastRow>
    <a:seCell>
      <a:tcStyle>
        <a:tcBdr/>
      </a:tcStyle>
    </a:seCell>
    <a:swCell>
      <a:tcStyle>
        <a:tcBdr/>
      </a:tcStyle>
    </a:swCell>
    <a:firstRow>
      <a:tcTxStyle b="on">
        <a:fontRef idx="minor">
          <a:prstClr val="white"/>
        </a:fontRef>
        <a:schemeClr val="bg1"/>
      </a:tcTxStyle>
      <a:tcStyle>
        <a:tcBdr/>
        <a:fill>
          <a:solidFill>
            <a:schemeClr val="accent1"/>
          </a:solidFill>
        </a:fill>
      </a:tcStyle>
    </a:firstRow>
    <a:neCell>
      <a:tcStyle>
        <a:tcBdr/>
      </a:tcStyle>
    </a:neCell>
    <a:nwCell>
      <a:tcStyle>
        <a:tcBdr/>
      </a:tcStyle>
    </a:nwCell>
  </a:tblStyle>
  <a:tblStyle styleId="{613C4D0A-429A-40B9-85B9-7F5FD54E15C4}" styleName="The Hartford Table Style 2">
    <a:wholeTbl>
      <a:tcTxStyle>
        <a:fontRef idx="minor">
          <a:scrgbClr r="0" g="0" b="0"/>
        </a:fontRef>
        <a:schemeClr val="tx1"/>
      </a:tcTxStyle>
      <a:tcStyle>
        <a:tcBdr>
          <a:left>
            <a:ln w="12700" cmpd="sng">
              <a:solidFill>
                <a:schemeClr val="bg1"/>
              </a:solidFill>
            </a:ln>
          </a:left>
          <a:right>
            <a:ln w="12700" cmpd="sng">
              <a:solidFill>
                <a:schemeClr val="bg1"/>
              </a:solidFill>
            </a:ln>
          </a:right>
          <a:top>
            <a:ln w="12700" cmpd="sng">
              <a:solidFill>
                <a:schemeClr val="bg1"/>
              </a:solidFill>
            </a:ln>
          </a:top>
          <a:bottom>
            <a:ln w="12700" cmpd="sng">
              <a:solidFill>
                <a:schemeClr val="bg1"/>
              </a:solidFill>
            </a:ln>
          </a:bottom>
          <a:insideH>
            <a:ln w="12700" cmpd="sng">
              <a:solidFill>
                <a:schemeClr val="bg1"/>
              </a:solidFill>
            </a:ln>
          </a:insideH>
          <a:insideV>
            <a:ln w="12700" cmpd="sng">
              <a:solidFill>
                <a:schemeClr val="bg1"/>
              </a:solidFill>
            </a:ln>
          </a:insideV>
        </a:tcBdr>
        <a:fill>
          <a:noFill/>
        </a:fill>
      </a:tcStyle>
    </a:wholeTbl>
    <a:band1H>
      <a:tcStyle>
        <a:tcBdr/>
        <a:fill>
          <a:solidFill>
            <a:schemeClr val="accent3"/>
          </a:solidFill>
        </a:fill>
      </a:tcStyle>
    </a:band1H>
    <a:band2H>
      <a:tcStyle>
        <a:tcBdr/>
        <a:fill>
          <a:solidFill>
            <a:schemeClr val="bg2"/>
          </a:solidFill>
        </a:fill>
      </a:tcStyle>
    </a:band2H>
    <a:band1V>
      <a:tcStyle>
        <a:tcBdr/>
      </a:tcStyle>
    </a:band1V>
    <a:band2V>
      <a:tcStyle>
        <a:tcBdr/>
      </a:tcStyle>
    </a:band2V>
    <a:lastCol>
      <a:tcStyle>
        <a:tcBdr/>
      </a:tcStyle>
    </a:lastCol>
    <a:firstCol>
      <a:tcTxStyle b="on">
        <a:fontRef idx="minor">
          <a:prstClr val="black"/>
        </a:fontRef>
        <a:schemeClr val="dk1"/>
      </a:tcTxStyle>
      <a:tcStyle>
        <a:tcBdr/>
      </a:tcStyle>
    </a:firstCol>
    <a:lastRow>
      <a:tcStyle>
        <a:tcBdr/>
      </a:tcStyle>
    </a:lastRow>
    <a:seCell>
      <a:tcStyle>
        <a:tcBdr/>
      </a:tcStyle>
    </a:seCell>
    <a:swCell>
      <a:tcStyle>
        <a:tcBdr/>
      </a:tcStyle>
    </a:swCell>
    <a:firstRow>
      <a:tcTxStyle b="on">
        <a:fontRef idx="minor">
          <a:prstClr val="white"/>
        </a:fontRef>
        <a:schemeClr val="bg1"/>
      </a:tcTxStyle>
      <a:tcStyle>
        <a:tcBdr/>
        <a:fill>
          <a:solidFill>
            <a:schemeClr val="accent2"/>
          </a:solidFill>
        </a:fill>
      </a:tcStyle>
    </a:firstRow>
    <a:neCell>
      <a:tcStyle>
        <a:tcBdr/>
      </a:tcStyle>
    </a:neCell>
    <a:nwCell>
      <a:tcStyle>
        <a:tcBdr/>
      </a:tcStyle>
    </a:nwCell>
  </a:tblStyle>
  <a:tblStyle styleId="{F9F6A034-655A-47D2-A762-C7606B091322}" styleName="The Hartford Table Style 3">
    <a:wholeTbl>
      <a:tcTxStyle>
        <a:fontRef idx="minor">
          <a:scrgbClr r="0" g="0" b="0"/>
        </a:fontRef>
        <a:schemeClr val="tx1"/>
      </a:tcTxStyle>
      <a:tcStyle>
        <a:tcBdr>
          <a:left>
            <a:ln w="12700" cmpd="sng">
              <a:solidFill>
                <a:schemeClr val="bg1"/>
              </a:solidFill>
            </a:ln>
          </a:left>
          <a:right>
            <a:ln w="12700" cmpd="sng">
              <a:solidFill>
                <a:schemeClr val="bg1"/>
              </a:solidFill>
            </a:ln>
          </a:right>
          <a:top>
            <a:ln w="12700" cmpd="sng">
              <a:solidFill>
                <a:schemeClr val="bg1"/>
              </a:solidFill>
            </a:ln>
          </a:top>
          <a:bottom>
            <a:ln w="12700" cmpd="sng">
              <a:solidFill>
                <a:schemeClr val="bg1"/>
              </a:solidFill>
            </a:ln>
          </a:bottom>
          <a:insideH>
            <a:ln w="12700" cmpd="sng">
              <a:solidFill>
                <a:schemeClr val="bg1"/>
              </a:solidFill>
            </a:ln>
          </a:insideH>
          <a:insideV>
            <a:ln w="12700" cmpd="sng">
              <a:solidFill>
                <a:schemeClr val="bg1"/>
              </a:solidFill>
            </a:ln>
          </a:insideV>
        </a:tcBdr>
        <a:fill>
          <a:noFill/>
        </a:fill>
      </a:tcStyle>
    </a:wholeTbl>
    <a:band1H>
      <a:tcStyle>
        <a:tcBdr/>
        <a:fill>
          <a:solidFill>
            <a:schemeClr val="accent3"/>
          </a:solidFill>
        </a:fill>
      </a:tcStyle>
    </a:band1H>
    <a:band2H>
      <a:tcStyle>
        <a:tcBdr/>
        <a:fill>
          <a:solidFill>
            <a:schemeClr val="bg2"/>
          </a:solidFill>
        </a:fill>
      </a:tcStyle>
    </a:band2H>
    <a:band1V>
      <a:tcStyle>
        <a:tcBdr/>
      </a:tcStyle>
    </a:band1V>
    <a:band2V>
      <a:tcStyle>
        <a:tcBdr/>
      </a:tcStyle>
    </a:band2V>
    <a:lastCol>
      <a:tcStyle>
        <a:tcBdr/>
      </a:tcStyle>
    </a:lastCol>
    <a:firstCol>
      <a:tcTxStyle b="on">
        <a:fontRef idx="minor">
          <a:prstClr val="black"/>
        </a:fontRef>
        <a:schemeClr val="dk1"/>
      </a:tcTxStyle>
      <a:tcStyle>
        <a:tcBdr/>
      </a:tcStyle>
    </a:firstCol>
    <a:lastRow>
      <a:tcStyle>
        <a:tcBdr/>
      </a:tcStyle>
    </a:lastRow>
    <a:seCell>
      <a:tcStyle>
        <a:tcBdr/>
      </a:tcStyle>
    </a:seCell>
    <a:swCell>
      <a:tcStyle>
        <a:tcBdr/>
      </a:tcStyle>
    </a:swCell>
    <a:firstRow>
      <a:tcTxStyle b="on">
        <a:fontRef idx="minor">
          <a:prstClr val="white"/>
        </a:fontRef>
        <a:schemeClr val="bg1"/>
      </a:tcTxStyle>
      <a:tcStyle>
        <a:tcBdr/>
        <a:fill>
          <a:solidFill>
            <a:schemeClr val="dk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38" autoAdjust="0"/>
    <p:restoredTop sz="67312" autoAdjust="0"/>
  </p:normalViewPr>
  <p:slideViewPr>
    <p:cSldViewPr snapToGrid="0" showGuides="1">
      <p:cViewPr varScale="1">
        <p:scale>
          <a:sx n="107" d="100"/>
          <a:sy n="107" d="100"/>
        </p:scale>
        <p:origin x="516"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5900D-F12B-44FC-9687-D94AAC847878}"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66933-377C-4AC7-AB6F-0438E161DC72}" type="slidenum">
              <a:rPr lang="en-US" smtClean="0"/>
              <a:t>‹#›</a:t>
            </a:fld>
            <a:endParaRPr lang="en-US"/>
          </a:p>
        </p:txBody>
      </p:sp>
    </p:spTree>
    <p:extLst>
      <p:ext uri="{BB962C8B-B14F-4D97-AF65-F5344CB8AC3E}">
        <p14:creationId xmlns:p14="http://schemas.microsoft.com/office/powerpoint/2010/main" val="3930147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Welcome and thank you for joining</a:t>
            </a:r>
            <a:r>
              <a:rPr lang="en-US" altLang="en-US" baseline="0" dirty="0"/>
              <a:t> today’s presentation by The Hartford for Health Care Authority. We will review your Accident and Critical Illness plans to be offered with The Hartford starting January 1, 2026 as well as some additional services that are included with your insurance plans.</a:t>
            </a:r>
          </a:p>
          <a:p>
            <a:endParaRPr lang="en-US" dirty="0">
              <a:latin typeface="Trust Hartford Sans" pitchFamily="50" charset="0"/>
            </a:endParaRPr>
          </a:p>
        </p:txBody>
      </p:sp>
      <p:sp>
        <p:nvSpPr>
          <p:cNvPr id="4" name="Slide Number Placeholder 3"/>
          <p:cNvSpPr>
            <a:spLocks noGrp="1"/>
          </p:cNvSpPr>
          <p:nvPr>
            <p:ph type="sldNum" sz="quarter" idx="5"/>
          </p:nvPr>
        </p:nvSpPr>
        <p:spPr/>
        <p:txBody>
          <a:bodyPr/>
          <a:lstStyle/>
          <a:p>
            <a:fld id="{F7C14E2D-BDE2-4383-8864-E56FE586385C}" type="slidenum">
              <a:rPr lang="en-US" smtClean="0"/>
              <a:t>1</a:t>
            </a:fld>
            <a:endParaRPr lang="en-US"/>
          </a:p>
        </p:txBody>
      </p:sp>
    </p:spTree>
    <p:extLst>
      <p:ext uri="{BB962C8B-B14F-4D97-AF65-F5344CB8AC3E}">
        <p14:creationId xmlns:p14="http://schemas.microsoft.com/office/powerpoint/2010/main" val="301408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t>Accident and Critical Illness insurance from The Hartford can help fill in the financial gap left by medical plans. Your coverage includes valuable services that can help you and your family.</a:t>
            </a:r>
            <a:endParaRPr lang="en-US" sz="1200" b="1" i="1" dirty="0">
              <a:highlight>
                <a:srgbClr val="FFFF00"/>
              </a:highligh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7C14E2D-BDE2-4383-8864-E56FE586385C}" type="slidenum">
              <a:rPr lang="en-US" smtClean="0"/>
              <a:t>10</a:t>
            </a:fld>
            <a:endParaRPr lang="en-US"/>
          </a:p>
        </p:txBody>
      </p:sp>
    </p:spTree>
    <p:extLst>
      <p:ext uri="{BB962C8B-B14F-4D97-AF65-F5344CB8AC3E}">
        <p14:creationId xmlns:p14="http://schemas.microsoft.com/office/powerpoint/2010/main" val="3996255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As a reminder, all new Accident and Critical Illness elections will be effective January 1, 2026. </a:t>
            </a:r>
          </a:p>
          <a:p>
            <a:endParaRPr lang="en-US" dirty="0"/>
          </a:p>
          <a:p>
            <a:r>
              <a:rPr lang="en-US" dirty="0"/>
              <a:t>Keep in mind that you can enroll beginning </a:t>
            </a:r>
            <a:r>
              <a:rPr lang="en-US" b="1" dirty="0"/>
              <a:t>December 1 - 31, 2025.</a:t>
            </a:r>
            <a:endParaRPr lang="en-US" dirty="0"/>
          </a:p>
          <a:p>
            <a:endParaRPr lang="en-US" dirty="0"/>
          </a:p>
          <a:p>
            <a:r>
              <a:rPr lang="en-US" dirty="0"/>
              <a:t>Thank you for your time today.</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B284-1554-48B6-A6E2-FFBA963387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97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latin typeface="Trust Hartford Sans" pitchFamily="50" charset="0"/>
              </a:rPr>
              <a:t>Your benefits through </a:t>
            </a:r>
            <a:r>
              <a:rPr lang="en-US" b="1" dirty="0">
                <a:latin typeface="Trust Hartford Sans" pitchFamily="50" charset="0"/>
              </a:rPr>
              <a:t>Health Care Authority </a:t>
            </a:r>
            <a:r>
              <a:rPr lang="en-US" dirty="0">
                <a:latin typeface="Trust Hartford Sans" pitchFamily="50" charset="0"/>
              </a:rPr>
              <a:t>offer valuable, affordable protection that can help ensure your financial well-being, whatever comes. Life has its ups and downs, and you never know when you may need extra support; your insurance protection offers a financial safety net, ready to help. That’s why The Hartford is partnering with </a:t>
            </a:r>
            <a:r>
              <a:rPr lang="en-US" b="1" dirty="0">
                <a:latin typeface="Trust Hartford Sans" pitchFamily="50" charset="0"/>
              </a:rPr>
              <a:t>Health Care Authority </a:t>
            </a:r>
            <a:r>
              <a:rPr lang="en-US" dirty="0">
                <a:latin typeface="Trust Hartford Sans" pitchFamily="50" charset="0"/>
              </a:rPr>
              <a:t>to offer you these benefit options. </a:t>
            </a:r>
          </a:p>
          <a:p>
            <a:r>
              <a:rPr lang="en-US" dirty="0">
                <a:latin typeface="Trust Hartford Sans" pitchFamily="50" charset="0"/>
              </a:rPr>
              <a:t> </a:t>
            </a:r>
          </a:p>
          <a:p>
            <a:r>
              <a:rPr lang="en-US" dirty="0">
                <a:latin typeface="Trust Hartford Sans" pitchFamily="50" charset="0"/>
              </a:rPr>
              <a:t>You can choose additional protection by selecting the benefits that are right for your needs:</a:t>
            </a:r>
          </a:p>
          <a:p>
            <a:endParaRPr lang="en-US" dirty="0">
              <a:latin typeface="Trust Hartford Sans" pitchFamily="50" charset="0"/>
            </a:endParaRPr>
          </a:p>
          <a:p>
            <a:r>
              <a:rPr lang="en-US" dirty="0">
                <a:latin typeface="Trust Hartford Sans" pitchFamily="50" charset="0"/>
              </a:rPr>
              <a:t>Accident and Critical Illness insurance can help fill in the financial gaps often left by high-deductible medical plans. The unrestricted cash benefit can help cover deductibles or to pay for whatever is needed most. For example, Accident plans can help cover your out of pockets costs for services like </a:t>
            </a:r>
            <a:r>
              <a:rPr lang="en-US" dirty="0" err="1">
                <a:latin typeface="Trust Hartford Sans" pitchFamily="50" charset="0"/>
              </a:rPr>
              <a:t>xrays</a:t>
            </a:r>
            <a:r>
              <a:rPr lang="en-US" dirty="0">
                <a:latin typeface="Trust Hartford Sans" pitchFamily="50" charset="0"/>
              </a:rPr>
              <a:t> and follow appointments that occur from accidents.</a:t>
            </a:r>
            <a:br>
              <a:rPr lang="en-US" dirty="0">
                <a:latin typeface="Trust Hartford Sans" pitchFamily="50" charset="0"/>
              </a:rPr>
            </a:br>
            <a:endParaRPr lang="en-US" dirty="0">
              <a:latin typeface="Trust Hartford Sans" pitchFamily="50" charset="0"/>
            </a:endParaRPr>
          </a:p>
          <a:p>
            <a:r>
              <a:rPr lang="en-US" dirty="0">
                <a:latin typeface="Trust Hartford Sans" pitchFamily="50" charset="0"/>
              </a:rPr>
              <a:t>During our time together, we’ll help you understand how all these plans work. As you listen and, perhaps take notes, keep in mind that you can enroll beginning </a:t>
            </a:r>
            <a:r>
              <a:rPr lang="en-US" b="1" dirty="0">
                <a:latin typeface="Trust Hartford Sans" pitchFamily="50" charset="0"/>
              </a:rPr>
              <a:t>December 1 </a:t>
            </a:r>
            <a:r>
              <a:rPr lang="en-US" dirty="0">
                <a:latin typeface="Trust Hartford Sans" pitchFamily="50" charset="0"/>
              </a:rPr>
              <a:t>through </a:t>
            </a:r>
            <a:r>
              <a:rPr lang="en-US" b="1" dirty="0">
                <a:latin typeface="Trust Hartford Sans" pitchFamily="50" charset="0"/>
              </a:rPr>
              <a:t>December 31, 2025</a:t>
            </a:r>
            <a:r>
              <a:rPr lang="en-US" dirty="0">
                <a:latin typeface="Trust Hartford Sans" pitchFamily="50" charset="0"/>
              </a:rPr>
              <a:t>. and your coverage begins </a:t>
            </a:r>
            <a:r>
              <a:rPr lang="en-US" b="1" dirty="0">
                <a:latin typeface="Trust Hartford Sans" pitchFamily="50" charset="0"/>
              </a:rPr>
              <a:t>January 1, 2026</a:t>
            </a:r>
            <a:r>
              <a:rPr lang="en-US" dirty="0">
                <a:latin typeface="Trust Hartford Sans" pitchFamily="50" charset="0"/>
              </a:rPr>
              <a:t>. </a:t>
            </a:r>
          </a:p>
          <a:p>
            <a:endParaRPr lang="en-US" dirty="0"/>
          </a:p>
        </p:txBody>
      </p:sp>
      <p:sp>
        <p:nvSpPr>
          <p:cNvPr id="4" name="Header Placeholder 3"/>
          <p:cNvSpPr>
            <a:spLocks noGrp="1"/>
          </p:cNvSpPr>
          <p:nvPr>
            <p:ph type="hdr" sz="quarter"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EB2B284-1554-48B6-A6E2-FFBA963387BB}" type="slidenum">
              <a:rPr lang="en-US" altLang="en-US" smtClean="0"/>
              <a:pPr>
                <a:defRPr/>
              </a:pPr>
              <a:t>2</a:t>
            </a:fld>
            <a:endParaRPr lang="en-US" altLang="en-US"/>
          </a:p>
        </p:txBody>
      </p:sp>
    </p:spTree>
    <p:extLst>
      <p:ext uri="{BB962C8B-B14F-4D97-AF65-F5344CB8AC3E}">
        <p14:creationId xmlns:p14="http://schemas.microsoft.com/office/powerpoint/2010/main" val="117253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Accident insurance can be an important coverage in addition to both medical and disability benefits.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This plan pays IN ADDITION to your medical insurance.  So, even though you may have health insurance that provides you insurance protection for accidents – this pays YOU directly and regardless of what the health insurance pays.  It is specifically designed to provide you financial means to help you cover costs associated with the unplanned out of pocket expenses associated with having an accident.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The plan provides a cash benefit that be used anyway you choose, including: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a:t>Cover costs such as deductibles, emergency room visits, diagnostic tests such as MRI and Cat Scans, X-rays, Crutches and more. These payments can really go a long way towards offsetting your deductible and co-insurance and could provide you an additional financial safety net when you need it the most.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a:t>Everyday expenses (like housing, groceries, childcare, etc.)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Arial" charset="0"/>
                <a:ea typeface="+mn-ea"/>
                <a:cs typeface="+mn-cs"/>
              </a:rPr>
              <a:t>NOTE: </a:t>
            </a:r>
            <a:r>
              <a:rPr lang="en-US" sz="1200" b="0" i="0" u="none" strike="noStrike" kern="1200" baseline="0" dirty="0">
                <a:solidFill>
                  <a:schemeClr val="tx1"/>
                </a:solidFill>
                <a:latin typeface="Arial" charset="0"/>
                <a:ea typeface="+mn-ea"/>
                <a:cs typeface="+mn-cs"/>
              </a:rPr>
              <a:t>Your Accident Insurance policy booklet lists covered accidents and additional benefits that may be included in your plan.</a:t>
            </a:r>
          </a:p>
          <a:p>
            <a:endParaRPr lang="en-US" dirty="0"/>
          </a:p>
        </p:txBody>
      </p:sp>
      <p:sp>
        <p:nvSpPr>
          <p:cNvPr id="4" name="Slide Number Placeholder 3"/>
          <p:cNvSpPr>
            <a:spLocks noGrp="1"/>
          </p:cNvSpPr>
          <p:nvPr>
            <p:ph type="sldNum" sz="quarter" idx="5"/>
          </p:nvPr>
        </p:nvSpPr>
        <p:spPr/>
        <p:txBody>
          <a:bodyPr/>
          <a:lstStyle/>
          <a:p>
            <a:fld id="{F7C14E2D-BDE2-4383-8864-E56FE586385C}" type="slidenum">
              <a:rPr lang="en-US" smtClean="0"/>
              <a:t>3</a:t>
            </a:fld>
            <a:endParaRPr lang="en-US"/>
          </a:p>
        </p:txBody>
      </p:sp>
    </p:spTree>
    <p:extLst>
      <p:ext uri="{BB962C8B-B14F-4D97-AF65-F5344CB8AC3E}">
        <p14:creationId xmlns:p14="http://schemas.microsoft.com/office/powerpoint/2010/main" val="160458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rPr>
              <a:t>Accidents can happen anytime. But insurance can help offset the financial impact of a covered accident. While health insurance may pick up most or part of the costs, it also can leave you with out-of-pocket expenses that add up quickly. </a:t>
            </a:r>
          </a:p>
          <a:p>
            <a:pPr algn="l" rtl="0" fontAlgn="base"/>
            <a:endParaRPr lang="en-US" b="0" i="0" u="none" strike="noStrike" dirty="0">
              <a:solidFill>
                <a:srgbClr val="000000"/>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The plan provides a cash benefit that be used anyway you choose, including: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a:t>Cover costs such as deductibles, emergency room visits, diagnostic tests such as MRI and Cat Scans, X-rays, Crutches and more. These payments can really go a long way towards offsetting your deductible and co-insurance and could provide you an additional financial safety net when you need it the most.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a:t>Everyday expenses (like housing, groceries, childcare, etc.)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Arial" charset="0"/>
                <a:ea typeface="+mn-ea"/>
                <a:cs typeface="+mn-cs"/>
              </a:rPr>
              <a:t>NOTE: </a:t>
            </a:r>
            <a:r>
              <a:rPr lang="en-US" sz="1200" b="0" i="0" u="none" strike="noStrike" kern="1200" baseline="0" dirty="0">
                <a:solidFill>
                  <a:schemeClr val="tx1"/>
                </a:solidFill>
                <a:latin typeface="Arial" charset="0"/>
                <a:ea typeface="+mn-ea"/>
                <a:cs typeface="+mn-cs"/>
              </a:rPr>
              <a:t>Your Accident Insurance policy booklet lists covered accidents and additional benefits that may be included in your plan.</a:t>
            </a:r>
          </a:p>
          <a:p>
            <a:endParaRPr lang="en-US" dirty="0"/>
          </a:p>
        </p:txBody>
      </p:sp>
      <p:sp>
        <p:nvSpPr>
          <p:cNvPr id="4" name="Slide Number Placeholder 3"/>
          <p:cNvSpPr>
            <a:spLocks noGrp="1"/>
          </p:cNvSpPr>
          <p:nvPr>
            <p:ph type="sldNum" sz="quarter" idx="5"/>
          </p:nvPr>
        </p:nvSpPr>
        <p:spPr/>
        <p:txBody>
          <a:bodyPr/>
          <a:lstStyle/>
          <a:p>
            <a:fld id="{F7C14E2D-BDE2-4383-8864-E56FE586385C}" type="slidenum">
              <a:rPr lang="en-US" smtClean="0"/>
              <a:t>4</a:t>
            </a:fld>
            <a:endParaRPr lang="en-US"/>
          </a:p>
        </p:txBody>
      </p:sp>
    </p:spTree>
    <p:extLst>
      <p:ext uri="{BB962C8B-B14F-4D97-AF65-F5344CB8AC3E}">
        <p14:creationId xmlns:p14="http://schemas.microsoft.com/office/powerpoint/2010/main" val="201026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a:t>
            </a:r>
            <a:r>
              <a:rPr lang="en-US" sz="1200" baseline="0" dirty="0"/>
              <a:t> who can you enroll in this coverage? You can enroll in employee only coverage, employee &amp; spouse coverage, employee and children coverage, or family coverage. </a:t>
            </a:r>
          </a:p>
          <a:p>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You’re eligible if you’re a part-time or full-time employee working at least </a:t>
            </a:r>
            <a:r>
              <a:rPr lang="en-US" sz="1200" b="1" baseline="0" dirty="0"/>
              <a:t>20</a:t>
            </a:r>
            <a:r>
              <a:rPr lang="en-US" sz="1200" baseline="0" dirty="0"/>
              <a:t> hours per week. </a:t>
            </a:r>
            <a:endParaRPr lang="en-US" altLang="en-US" sz="1200" dirty="0"/>
          </a:p>
          <a:p>
            <a:endParaRPr lang="en-US" sz="1200" baseline="0" dirty="0"/>
          </a:p>
          <a:p>
            <a:r>
              <a:rPr lang="en-US" sz="1200" dirty="0"/>
              <a:t>This coverage is guaranteed issue.  So, if you enroll, you are automatically issued coverage.</a:t>
            </a:r>
            <a:r>
              <a:rPr lang="en-US" sz="1200" baseline="0" dirty="0"/>
              <a:t>  However, if you or one of your covered family members already h</a:t>
            </a:r>
            <a:r>
              <a:rPr lang="en-US" sz="1200" dirty="0"/>
              <a:t>ad an accident prior to effective date, no benefits will be provided for follow-up expenses from that accident.  But</a:t>
            </a:r>
            <a:r>
              <a:rPr lang="en-US" sz="1200" baseline="0" dirty="0"/>
              <a:t> – any NEW accident – that occurs on or after the effective date WILL be covered.</a:t>
            </a:r>
          </a:p>
          <a:p>
            <a:endParaRPr lang="en-US"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charset="0"/>
                <a:ea typeface="+mn-ea"/>
                <a:cs typeface="+mn-cs"/>
              </a:rPr>
              <a:t>Coverage is also portable, so if you terminate your employment, you may continue your coverage under a group plan at group rates.</a:t>
            </a:r>
          </a:p>
          <a:p>
            <a:endParaRPr lang="en-US" sz="1200" baseline="0" dirty="0"/>
          </a:p>
          <a:p>
            <a:endParaRPr lang="en-US" sz="1200" baseline="0" dirty="0"/>
          </a:p>
          <a:p>
            <a:endParaRPr lang="en-US" dirty="0"/>
          </a:p>
        </p:txBody>
      </p:sp>
      <p:sp>
        <p:nvSpPr>
          <p:cNvPr id="4" name="Slide Number Placeholder 3"/>
          <p:cNvSpPr>
            <a:spLocks noGrp="1"/>
          </p:cNvSpPr>
          <p:nvPr>
            <p:ph type="sldNum" sz="quarter" idx="5"/>
          </p:nvPr>
        </p:nvSpPr>
        <p:spPr/>
        <p:txBody>
          <a:bodyPr/>
          <a:lstStyle/>
          <a:p>
            <a:fld id="{F7C14E2D-BDE2-4383-8864-E56FE586385C}" type="slidenum">
              <a:rPr lang="en-US" smtClean="0"/>
              <a:t>5</a:t>
            </a:fld>
            <a:endParaRPr lang="en-US"/>
          </a:p>
        </p:txBody>
      </p:sp>
    </p:spTree>
    <p:extLst>
      <p:ext uri="{BB962C8B-B14F-4D97-AF65-F5344CB8AC3E}">
        <p14:creationId xmlns:p14="http://schemas.microsoft.com/office/powerpoint/2010/main" val="281583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Let’s talk about why someone might want to consider a benefit like Critical</a:t>
            </a:r>
            <a:r>
              <a:rPr lang="en-US" baseline="0" dirty="0"/>
              <a:t> Illness Insurance.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Critical Illness Insurance</a:t>
            </a:r>
            <a:r>
              <a:rPr lang="en-US" baseline="0" dirty="0"/>
              <a:t> is designed to complement your </a:t>
            </a:r>
            <a:r>
              <a:rPr lang="en-US" baseline="0" dirty="0">
                <a:solidFill>
                  <a:srgbClr val="FF0000"/>
                </a:solidFill>
              </a:rPr>
              <a:t>health plan </a:t>
            </a:r>
            <a:r>
              <a:rPr lang="en-US" baseline="0" dirty="0"/>
              <a:t>and provide an additional financial safety net if you or one of your family members are diagnosed with a covered critical illness. This benefit pays out a lump sum amount (like a life insurance face amount) upon initial diagnosis of a covered critical illness.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You can use that money however you want to use it, whenever you want to use it. Examples could include: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white"/>
                </a:solidFill>
              </a:rPr>
              <a:t>to and from the treatment center</a:t>
            </a:r>
            <a:endParaRPr lang="en-US" sz="1200" b="1" i="1" u="none" strike="noStrike" kern="1200" baseline="0" dirty="0">
              <a:solidFill>
                <a:schemeClr val="tx1"/>
              </a:solidFill>
              <a:latin typeface="Arial" charset="0"/>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If a previously covered illness returns, or you’re diagnosed with an additional covered illness, benefits remain payable up to the benefit maximum for as long as you are insured under the policy (which is subject to plan terms and conditions). </a:t>
            </a:r>
          </a:p>
          <a:p>
            <a:endParaRPr lang="en-US" dirty="0"/>
          </a:p>
        </p:txBody>
      </p:sp>
      <p:sp>
        <p:nvSpPr>
          <p:cNvPr id="4" name="Slide Number Placeholder 3"/>
          <p:cNvSpPr>
            <a:spLocks noGrp="1"/>
          </p:cNvSpPr>
          <p:nvPr>
            <p:ph type="sldNum" sz="quarter" idx="5"/>
          </p:nvPr>
        </p:nvSpPr>
        <p:spPr/>
        <p:txBody>
          <a:bodyPr/>
          <a:lstStyle/>
          <a:p>
            <a:fld id="{F7C14E2D-BDE2-4383-8864-E56FE586385C}" type="slidenum">
              <a:rPr lang="en-US" smtClean="0"/>
              <a:t>6</a:t>
            </a:fld>
            <a:endParaRPr lang="en-US"/>
          </a:p>
        </p:txBody>
      </p:sp>
    </p:spTree>
    <p:extLst>
      <p:ext uri="{BB962C8B-B14F-4D97-AF65-F5344CB8AC3E}">
        <p14:creationId xmlns:p14="http://schemas.microsoft.com/office/powerpoint/2010/main" val="2564021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cs typeface="Arial" panose="020B0604020202020204" pitchFamily="34" charset="0"/>
              </a:rPr>
              <a:t>Why Do I Need It?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cs typeface="Arial" panose="020B0604020202020204" pitchFamily="34" charset="0"/>
              </a:rPr>
              <a:t>A major illness can happen at any time and leave you feeling emotionally, physically and financially overwhelmed. Critical Illness Benefits can help you be financially ready in the event of a diagnosis, so you can focus on the most important part of the process – recovery. With Critical Illness, recovery doesn’t have to be a financial strain.</a:t>
            </a:r>
            <a:endParaRPr lang="en-US" dirty="0">
              <a:cs typeface="Arial" panose="020B0604020202020204"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cs typeface="Arial" panose="020B0604020202020204" pitchFamily="34" charset="0"/>
              </a:rPr>
              <a:t>Some people may end</a:t>
            </a:r>
            <a:r>
              <a:rPr lang="en-US" baseline="0" dirty="0">
                <a:cs typeface="Arial" panose="020B0604020202020204" pitchFamily="34" charset="0"/>
              </a:rPr>
              <a:t> up using the lump sum to pay for everyday expenses such as mortgage or rent, groceries, increased costs associated with childcare as significant others are attending doctor’s appointments, or traveling with a loved one who has been diagnosed with a serious condition.  Others may choose to seek out experimental trials or take experimental drugs that are not covered by most insurance plans.  Some others may seek treatment at centers of excellence that are far from home and which require additional costs associated with travel or hotel stays.  </a:t>
            </a:r>
            <a:endParaRPr lang="en-US" sz="1200" b="0" i="0" u="none" strike="noStrike" kern="1200" baseline="0" dirty="0">
              <a:solidFill>
                <a:schemeClr val="tx1"/>
              </a:solidFill>
              <a:cs typeface="Arial" panose="020B0604020202020204" pitchFamily="34" charset="0"/>
            </a:endParaRPr>
          </a:p>
          <a:p>
            <a:pPr marL="171450" indent="-171450">
              <a:spcAft>
                <a:spcPts val="0"/>
              </a:spcAft>
              <a:buFont typeface="Arial" panose="020B0604020202020204" pitchFamily="34" charset="0"/>
              <a:buChar char="•"/>
              <a:defRPr/>
            </a:pPr>
            <a:r>
              <a:rPr lang="en-US" sz="1200" i="0" dirty="0">
                <a:cs typeface="Arial" panose="020B0604020202020204" pitchFamily="34" charset="0"/>
              </a:rPr>
              <a:t>Even if you have a High-Deductible Health Plan, or traditional medical insurance, you may not be covered for all of the expenses related to the treatment and recovery from a major illness.</a:t>
            </a:r>
          </a:p>
          <a:p>
            <a:pPr marL="171450" indent="-171450">
              <a:spcAft>
                <a:spcPts val="600"/>
              </a:spcAft>
              <a:buFont typeface="Arial" panose="020B0604020202020204" pitchFamily="34" charset="0"/>
              <a:buChar char="•"/>
              <a:defRPr/>
            </a:pPr>
            <a:r>
              <a:rPr lang="en-US" sz="1200" i="0" dirty="0">
                <a:cs typeface="Arial" panose="020B0604020202020204" pitchFamily="34" charset="0"/>
              </a:rPr>
              <a:t>Combined with Accident or Disability insurance, Critical Illness insurance can help ensure you’ll be better prepared to cover out-of-pocket expenses in the event of a serious illness. </a:t>
            </a:r>
          </a:p>
          <a:p>
            <a:endParaRPr lang="en-US" dirty="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1" u="none" strike="noStrike" kern="1200" baseline="0" dirty="0">
                <a:solidFill>
                  <a:schemeClr val="tx1"/>
                </a:solidFill>
                <a:cs typeface="Arial" panose="020B0604020202020204" pitchFamily="34" charset="0"/>
              </a:rPr>
              <a:t>NOTE</a:t>
            </a:r>
            <a:r>
              <a:rPr lang="en-US" sz="1200" b="0" i="1" u="none" strike="noStrike" kern="1200" baseline="0" dirty="0">
                <a:solidFill>
                  <a:schemeClr val="tx1"/>
                </a:solidFill>
                <a:cs typeface="Arial" panose="020B0604020202020204" pitchFamily="34" charset="0"/>
              </a:rPr>
              <a:t>: Your Critical Illness policy booklet lists covered illnesses and additional benefits that may be included in your plan (such as cancer care, physical therapy, home health care and health screenings). </a:t>
            </a:r>
            <a:endParaRPr lang="en-US" dirty="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7C14E2D-BDE2-4383-8864-E56FE586385C}" type="slidenum">
              <a:rPr lang="en-US" smtClean="0"/>
              <a:t>7</a:t>
            </a:fld>
            <a:endParaRPr lang="en-US"/>
          </a:p>
        </p:txBody>
      </p:sp>
    </p:spTree>
    <p:extLst>
      <p:ext uri="{BB962C8B-B14F-4D97-AF65-F5344CB8AC3E}">
        <p14:creationId xmlns:p14="http://schemas.microsoft.com/office/powerpoint/2010/main" val="3334665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How the coverage works?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mn-ea"/>
                <a:cs typeface="+mn-cs"/>
              </a:rPr>
              <a:t>You and your dependents are eligible for coverage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mn-ea"/>
                <a:cs typeface="+mn-cs"/>
              </a:rPr>
              <a:t>Choose the amount of coverage that is available at the time of enrollment.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Arial" charset="0"/>
                <a:ea typeface="+mn-ea"/>
                <a:cs typeface="+mn-cs"/>
              </a:rPr>
              <a:t>Benefits remain payable if a previously covered illness returns, or if diagnosed with a different covered illness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kern="1200" baseline="0" dirty="0">
              <a:solidFill>
                <a:schemeClr val="tx1"/>
              </a:solidFill>
              <a:ea typeface="+mn-ea"/>
              <a:cs typeface="+mn-cs"/>
            </a:endParaRPr>
          </a:p>
          <a:p>
            <a:endParaRPr lang="en-US" dirty="0"/>
          </a:p>
        </p:txBody>
      </p:sp>
      <p:sp>
        <p:nvSpPr>
          <p:cNvPr id="4" name="Slide Number Placeholder 3"/>
          <p:cNvSpPr>
            <a:spLocks noGrp="1"/>
          </p:cNvSpPr>
          <p:nvPr>
            <p:ph type="sldNum" sz="quarter" idx="5"/>
          </p:nvPr>
        </p:nvSpPr>
        <p:spPr/>
        <p:txBody>
          <a:bodyPr/>
          <a:lstStyle/>
          <a:p>
            <a:fld id="{F7C14E2D-BDE2-4383-8864-E56FE586385C}" type="slidenum">
              <a:rPr lang="en-US" smtClean="0"/>
              <a:t>8</a:t>
            </a:fld>
            <a:endParaRPr lang="en-US"/>
          </a:p>
        </p:txBody>
      </p:sp>
    </p:spTree>
    <p:extLst>
      <p:ext uri="{BB962C8B-B14F-4D97-AF65-F5344CB8AC3E}">
        <p14:creationId xmlns:p14="http://schemas.microsoft.com/office/powerpoint/2010/main" val="2460049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ea typeface="+mn-ea"/>
                <a:cs typeface="+mn-cs"/>
              </a:rPr>
              <a:t>So, what exactly are your Critical Illness benefit options?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baseline="0" dirty="0">
              <a:solidFill>
                <a:schemeClr val="tx1"/>
              </a:solidFill>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ea typeface="+mn-ea"/>
                <a:cs typeface="+mn-cs"/>
              </a:rPr>
              <a:t>First, let me point out that we are going over highlights of the Critical Illness Benefit.  </a:t>
            </a:r>
            <a:r>
              <a:rPr lang="en-US" sz="1200" b="0" i="0" u="none" strike="noStrike" kern="1200" baseline="0" dirty="0">
                <a:solidFill>
                  <a:schemeClr val="tx1"/>
                </a:solidFill>
                <a:ea typeface="+mn-ea"/>
                <a:cs typeface="+mn-cs"/>
              </a:rPr>
              <a:t>I encourage you to please look at the Critical Illness Benefit policy booklet for additional details.  It lists covered illnesses and additional benefits that are included in your plan.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ea typeface="+mn-ea"/>
                <a:cs typeface="+mn-cs"/>
              </a:rPr>
              <a:t>Consider the following when making your enrollment decisions: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mn-ea"/>
                <a:cs typeface="+mn-cs"/>
              </a:rPr>
              <a:t>If I was diagnosed with a serious critical illness (one that was covered by this policy) do I have enough savings that I would be able to pay for the bills associated with my increased costs as a result of this illness?” If the answer is no, you may want to consider this coverage.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mn-ea"/>
                <a:cs typeface="+mn-cs"/>
              </a:rPr>
              <a:t>How much coverage do I want?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mn-ea"/>
                <a:cs typeface="+mn-cs"/>
              </a:rPr>
              <a:t>Who do I want to cover? Just myself, myself and my spouse, myself and my children, or my entire family? You do NOT need to cover the same dependents you cover under your medical plan.  </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kern="1200" baseline="0" dirty="0">
              <a:solidFill>
                <a:schemeClr val="tx1"/>
              </a:solidFill>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kern="1200" baseline="0" dirty="0">
                <a:solidFill>
                  <a:schemeClr val="tx1"/>
                </a:solidFill>
                <a:ea typeface="+mn-ea"/>
                <a:cs typeface="+mn-cs"/>
              </a:rPr>
              <a:t>You’re eligible for coverage if you’re a part-time or full-time employee working at least </a:t>
            </a:r>
            <a:r>
              <a:rPr lang="en-US" sz="1200" b="1" i="0" u="none" strike="noStrike" kern="1200" baseline="0" dirty="0">
                <a:solidFill>
                  <a:schemeClr val="tx1"/>
                </a:solidFill>
                <a:ea typeface="+mn-ea"/>
                <a:cs typeface="+mn-cs"/>
              </a:rPr>
              <a:t>20 </a:t>
            </a:r>
            <a:r>
              <a:rPr lang="en-US" sz="1200" b="0" i="0" u="none" strike="noStrike" kern="1200" baseline="0" dirty="0">
                <a:solidFill>
                  <a:schemeClr val="tx1"/>
                </a:solidFill>
                <a:ea typeface="+mn-ea"/>
                <a:cs typeface="+mn-cs"/>
              </a:rPr>
              <a:t>hours per week.</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kern="1200" baseline="0" dirty="0">
                <a:solidFill>
                  <a:schemeClr val="tx1"/>
                </a:solidFill>
                <a:ea typeface="+mn-ea"/>
                <a:cs typeface="+mn-cs"/>
              </a:rPr>
              <a:t>This coverage is guaranteed issue, which means you will not be denied enrollment in the plan. Coverage is also portable, so if you terminate your employment you may continue your coverage under a group plan at group rates.</a:t>
            </a:r>
          </a:p>
          <a:p>
            <a:endParaRPr lang="en-US" dirty="0"/>
          </a:p>
        </p:txBody>
      </p:sp>
      <p:sp>
        <p:nvSpPr>
          <p:cNvPr id="4" name="Slide Number Placeholder 3"/>
          <p:cNvSpPr>
            <a:spLocks noGrp="1"/>
          </p:cNvSpPr>
          <p:nvPr>
            <p:ph type="sldNum" sz="quarter" idx="5"/>
          </p:nvPr>
        </p:nvSpPr>
        <p:spPr/>
        <p:txBody>
          <a:bodyPr/>
          <a:lstStyle/>
          <a:p>
            <a:fld id="{F7C14E2D-BDE2-4383-8864-E56FE586385C}" type="slidenum">
              <a:rPr lang="en-US" smtClean="0"/>
              <a:t>9</a:t>
            </a:fld>
            <a:endParaRPr lang="en-US" dirty="0"/>
          </a:p>
        </p:txBody>
      </p:sp>
    </p:spTree>
    <p:extLst>
      <p:ext uri="{BB962C8B-B14F-4D97-AF65-F5344CB8AC3E}">
        <p14:creationId xmlns:p14="http://schemas.microsoft.com/office/powerpoint/2010/main" val="2285449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CF625AB5-078E-84D7-9A5B-1CF2CBF82760}"/>
              </a:ext>
            </a:extLst>
          </p:cNvPr>
          <p:cNvSpPr/>
          <p:nvPr/>
        </p:nvSpPr>
        <p:spPr>
          <a:xfrm>
            <a:off x="-9144" y="1014984"/>
            <a:ext cx="12207240" cy="585216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952A2DE5-96D0-4A4F-B73B-1FB010E91E35}"/>
              </a:ext>
            </a:extLst>
          </p:cNvPr>
          <p:cNvSpPr>
            <a:spLocks noGrp="1"/>
          </p:cNvSpPr>
          <p:nvPr>
            <p:ph type="ctrTitle"/>
          </p:nvPr>
        </p:nvSpPr>
        <p:spPr>
          <a:xfrm>
            <a:off x="574675" y="1328600"/>
            <a:ext cx="4764024" cy="3813048"/>
          </a:xfrm>
        </p:spPr>
        <p:txBody>
          <a:bodyPr anchor="t" anchorCtr="0"/>
          <a:lstStyle>
            <a:lvl1pPr algn="l">
              <a:lnSpc>
                <a:spcPct val="83000"/>
              </a:lnSpc>
              <a:defRPr sz="6000" spc="-10" baseline="0">
                <a:solidFill>
                  <a:schemeClr val="bg1"/>
                </a:solidFill>
                <a:latin typeface="Trust Hartford Serif XLight" pitchFamily="50" charset="0"/>
              </a:defRPr>
            </a:lvl1pPr>
          </a:lstStyle>
          <a:p>
            <a:r>
              <a:rPr lang="en-US"/>
              <a:t>Click to edit Master title style</a:t>
            </a:r>
            <a:endParaRPr lang="en-CA" dirty="0"/>
          </a:p>
        </p:txBody>
      </p:sp>
      <p:sp>
        <p:nvSpPr>
          <p:cNvPr id="3" name="Subtitle 3">
            <a:extLst>
              <a:ext uri="{FF2B5EF4-FFF2-40B4-BE49-F238E27FC236}">
                <a16:creationId xmlns:a16="http://schemas.microsoft.com/office/drawing/2014/main" id="{D4718C5F-E009-48BF-9E7D-1C9D59D01771}"/>
              </a:ext>
            </a:extLst>
          </p:cNvPr>
          <p:cNvSpPr>
            <a:spLocks noGrp="1"/>
          </p:cNvSpPr>
          <p:nvPr>
            <p:ph type="subTitle" idx="1"/>
          </p:nvPr>
        </p:nvSpPr>
        <p:spPr>
          <a:xfrm>
            <a:off x="574674" y="5550925"/>
            <a:ext cx="4379976" cy="397295"/>
          </a:xfrm>
        </p:spPr>
        <p:txBody>
          <a:bodyPr anchor="b" anchorCtr="0">
            <a:normAutofit/>
          </a:bodyPr>
          <a:lstStyle>
            <a:lvl1pPr>
              <a:defRPr sz="1800">
                <a:solidFill>
                  <a:schemeClr val="accent2"/>
                </a:solidFill>
              </a:defRPr>
            </a:lvl1pPr>
          </a:lstStyle>
          <a:p>
            <a:r>
              <a:rPr lang="en-US"/>
              <a:t>Click to edit Master subtitle style</a:t>
            </a:r>
            <a:endParaRPr lang="en-CA" dirty="0"/>
          </a:p>
        </p:txBody>
      </p:sp>
      <p:sp>
        <p:nvSpPr>
          <p:cNvPr id="4" name="Date Placeholder 4">
            <a:extLst>
              <a:ext uri="{FF2B5EF4-FFF2-40B4-BE49-F238E27FC236}">
                <a16:creationId xmlns:a16="http://schemas.microsoft.com/office/drawing/2014/main" id="{3F909C6F-59C0-40FA-8A26-58D0750EF85F}"/>
              </a:ext>
            </a:extLst>
          </p:cNvPr>
          <p:cNvSpPr>
            <a:spLocks noGrp="1"/>
          </p:cNvSpPr>
          <p:nvPr>
            <p:ph type="dt" sz="half" idx="10"/>
          </p:nvPr>
        </p:nvSpPr>
        <p:spPr>
          <a:xfrm>
            <a:off x="574675" y="6062472"/>
            <a:ext cx="4379976" cy="182880"/>
          </a:xfrm>
          <a:prstGeom prst="rect">
            <a:avLst/>
          </a:prstGeom>
        </p:spPr>
        <p:txBody>
          <a:bodyPr lIns="0" tIns="0" rIns="0" bIns="0"/>
          <a:lstStyle>
            <a:lvl1pPr algn="l">
              <a:defRPr sz="1400" b="1">
                <a:solidFill>
                  <a:schemeClr val="accent2"/>
                </a:solidFill>
              </a:defRPr>
            </a:lvl1pPr>
          </a:lstStyle>
          <a:p>
            <a:fld id="{FE9F995A-5954-4A76-A745-0E447200BE24}" type="datetime4">
              <a:rPr lang="en-US" smtClean="0"/>
              <a:pPr/>
              <a:t>October 20, 2025</a:t>
            </a:fld>
            <a:endParaRPr lang="en-CA" dirty="0"/>
          </a:p>
        </p:txBody>
      </p:sp>
      <p:sp>
        <p:nvSpPr>
          <p:cNvPr id="5" name="Footer Placeholder 5" hidden="1">
            <a:extLst>
              <a:ext uri="{FF2B5EF4-FFF2-40B4-BE49-F238E27FC236}">
                <a16:creationId xmlns:a16="http://schemas.microsoft.com/office/drawing/2014/main" id="{8A820423-7534-4A26-9335-0AE0D83805D8}"/>
              </a:ext>
            </a:extLst>
          </p:cNvPr>
          <p:cNvSpPr>
            <a:spLocks noGrp="1"/>
          </p:cNvSpPr>
          <p:nvPr>
            <p:ph type="ftr" sz="quarter" idx="11"/>
          </p:nvPr>
        </p:nvSpPr>
        <p:spPr>
          <a:xfrm>
            <a:off x="-18288" y="6876288"/>
            <a:ext cx="9144" cy="9144"/>
          </a:xfrm>
          <a:prstGeom prst="rect">
            <a:avLst/>
          </a:prstGeom>
        </p:spPr>
        <p:txBody>
          <a:bodyPr/>
          <a:lstStyle>
            <a:lvl1pPr>
              <a:defRPr sz="100">
                <a:solidFill>
                  <a:schemeClr val="bg1">
                    <a:lumMod val="95000"/>
                  </a:schemeClr>
                </a:solidFill>
              </a:defRPr>
            </a:lvl1pPr>
          </a:lstStyle>
          <a:p>
            <a:r>
              <a:rPr lang="en-US"/>
              <a:t>© 2025 The Hartford. Confidential. No part of this document may be reproduced, published or posted without the permission of The Hartford.</a:t>
            </a:r>
            <a:endParaRPr lang="en-CA" dirty="0"/>
          </a:p>
        </p:txBody>
      </p:sp>
      <p:sp>
        <p:nvSpPr>
          <p:cNvPr id="6" name="Slide Number Placeholder 6" hidden="1">
            <a:extLst>
              <a:ext uri="{FF2B5EF4-FFF2-40B4-BE49-F238E27FC236}">
                <a16:creationId xmlns:a16="http://schemas.microsoft.com/office/drawing/2014/main" id="{DB5852C0-F1AF-4C19-9089-80744E475712}"/>
              </a:ext>
            </a:extLst>
          </p:cNvPr>
          <p:cNvSpPr>
            <a:spLocks noGrp="1"/>
          </p:cNvSpPr>
          <p:nvPr>
            <p:ph type="sldNum" sz="quarter" idx="12"/>
          </p:nvPr>
        </p:nvSpPr>
        <p:spPr>
          <a:xfrm>
            <a:off x="12207240" y="6876288"/>
            <a:ext cx="9144" cy="9144"/>
          </a:xfrm>
        </p:spPr>
        <p:txBody>
          <a:bodyPr/>
          <a:lstStyle>
            <a:lvl1pPr>
              <a:defRPr sz="100">
                <a:solidFill>
                  <a:schemeClr val="bg1">
                    <a:lumMod val="95000"/>
                  </a:schemeClr>
                </a:solidFill>
              </a:defRPr>
            </a:lvl1pPr>
          </a:lstStyle>
          <a:p>
            <a:fld id="{0B1B59A6-B74A-41AA-9EF6-238F4BE8BA53}" type="slidenum">
              <a:rPr lang="en-CA" smtClean="0"/>
              <a:pPr/>
              <a:t>‹#›</a:t>
            </a:fld>
            <a:endParaRPr lang="en-CA"/>
          </a:p>
        </p:txBody>
      </p:sp>
      <p:pic>
        <p:nvPicPr>
          <p:cNvPr id="10" name="Picture 7">
            <a:extLst>
              <a:ext uri="{FF2B5EF4-FFF2-40B4-BE49-F238E27FC236}">
                <a16:creationId xmlns:a16="http://schemas.microsoft.com/office/drawing/2014/main" id="{5D3FCD0E-D48F-4AB1-87CA-EC160DAF7E2A}"/>
              </a:ext>
            </a:extLst>
          </p:cNvPr>
          <p:cNvPicPr>
            <a:picLocks noChangeAspect="1"/>
          </p:cNvPicPr>
          <p:nvPr/>
        </p:nvPicPr>
        <p:blipFill>
          <a:blip r:embed="rId2"/>
          <a:stretch>
            <a:fillRect/>
          </a:stretch>
        </p:blipFill>
        <p:spPr>
          <a:xfrm>
            <a:off x="8492679" y="195696"/>
            <a:ext cx="3132582" cy="612648"/>
          </a:xfrm>
          <a:prstGeom prst="rect">
            <a:avLst/>
          </a:prstGeom>
        </p:spPr>
      </p:pic>
      <p:sp>
        <p:nvSpPr>
          <p:cNvPr id="7" name="TextBox 6">
            <a:extLst>
              <a:ext uri="{FF2B5EF4-FFF2-40B4-BE49-F238E27FC236}">
                <a16:creationId xmlns:a16="http://schemas.microsoft.com/office/drawing/2014/main" id="{DC0E5F82-6705-4B4D-98BD-A59166778049}"/>
              </a:ext>
            </a:extLst>
          </p:cNvPr>
          <p:cNvSpPr txBox="1"/>
          <p:nvPr userDrawn="1">
            <p:extLst>
              <p:ext uri="{1162E1C5-73C7-4A58-AE30-91384D911F3F}">
                <p184:classification xmlns:p184="http://schemas.microsoft.com/office/powerpoint/2018/4/main" val="ftr"/>
              </p:ext>
            </p:extLst>
          </p:nvPr>
        </p:nvSpPr>
        <p:spPr>
          <a:xfrm>
            <a:off x="10710861" y="6703060"/>
            <a:ext cx="914400" cy="91440"/>
          </a:xfrm>
          <a:prstGeom prst="rect">
            <a:avLst/>
          </a:prstGeom>
        </p:spPr>
        <p:txBody>
          <a:bodyPr horzOverflow="overflow" lIns="0" tIns="0" rIns="0" bIns="0">
            <a:spAutoFit/>
          </a:bodyPr>
          <a:lstStyle/>
          <a:p>
            <a:pPr algn="r"/>
            <a:r>
              <a:rPr lang="en-US" sz="600" dirty="0">
                <a:solidFill>
                  <a:schemeClr val="bg1">
                    <a:alpha val="50000"/>
                  </a:schemeClr>
                </a:solidFill>
                <a:latin typeface="Calibri" panose="020F0502020204030204" pitchFamily="34" charset="0"/>
                <a:cs typeface="Calibri" panose="020F0502020204030204" pitchFamily="34" charset="0"/>
              </a:rPr>
              <a:t>© 2025 The Hartford</a:t>
            </a:r>
          </a:p>
        </p:txBody>
      </p:sp>
    </p:spTree>
    <p:extLst>
      <p:ext uri="{BB962C8B-B14F-4D97-AF65-F5344CB8AC3E}">
        <p14:creationId xmlns:p14="http://schemas.microsoft.com/office/powerpoint/2010/main" val="3169118464"/>
      </p:ext>
    </p:extLst>
  </p:cSld>
  <p:clrMapOvr>
    <a:masterClrMapping/>
  </p:clrMapOvr>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for Printin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8F0BA69F-D87F-8D85-070C-BB932B2FD7CD}"/>
              </a:ext>
            </a:extLst>
          </p:cNvPr>
          <p:cNvSpPr>
            <a:spLocks noGrp="1"/>
          </p:cNvSpPr>
          <p:nvPr>
            <p:ph type="body" sz="quarter" idx="13" hasCustomPrompt="1"/>
          </p:nvPr>
        </p:nvSpPr>
        <p:spPr>
          <a:xfrm>
            <a:off x="574675" y="338329"/>
            <a:ext cx="5323204" cy="671321"/>
          </a:xfrm>
        </p:spPr>
        <p:txBody>
          <a:bodyPr>
            <a:normAutofit/>
          </a:bodyPr>
          <a:lstStyle>
            <a:lvl1pPr>
              <a:defRPr sz="2800" b="0">
                <a:solidFill>
                  <a:schemeClr val="tx1"/>
                </a:solidFill>
                <a:latin typeface="+mj-lt"/>
              </a:defRPr>
            </a:lvl1pPr>
          </a:lstStyle>
          <a:p>
            <a:pPr lvl="0"/>
            <a:r>
              <a:rPr lang="en-US" dirty="0"/>
              <a:t>Chapter or Section Name</a:t>
            </a:r>
          </a:p>
        </p:txBody>
      </p:sp>
      <p:sp>
        <p:nvSpPr>
          <p:cNvPr id="2" name="Title 2">
            <a:extLst>
              <a:ext uri="{FF2B5EF4-FFF2-40B4-BE49-F238E27FC236}">
                <a16:creationId xmlns:a16="http://schemas.microsoft.com/office/drawing/2014/main" id="{A7248638-2A09-4E41-9F6A-2878A8C1D57B}"/>
              </a:ext>
            </a:extLst>
          </p:cNvPr>
          <p:cNvSpPr>
            <a:spLocks noGrp="1"/>
          </p:cNvSpPr>
          <p:nvPr>
            <p:ph type="title" hasCustomPrompt="1"/>
          </p:nvPr>
        </p:nvSpPr>
        <p:spPr>
          <a:xfrm>
            <a:off x="566928" y="1481328"/>
            <a:ext cx="5323205" cy="4194175"/>
          </a:xfrm>
        </p:spPr>
        <p:txBody>
          <a:bodyPr anchor="t" anchorCtr="0">
            <a:noAutofit/>
          </a:bodyPr>
          <a:lstStyle>
            <a:lvl1pPr>
              <a:lnSpc>
                <a:spcPct val="85000"/>
              </a:lnSpc>
              <a:defRPr sz="29000" b="0">
                <a:solidFill>
                  <a:schemeClr val="tx1"/>
                </a:solidFill>
                <a:latin typeface="Trust Hartford Serif XLight" pitchFamily="50" charset="0"/>
              </a:defRPr>
            </a:lvl1pPr>
          </a:lstStyle>
          <a:p>
            <a:r>
              <a:rPr lang="en-CA" dirty="0"/>
              <a:t>#</a:t>
            </a:r>
          </a:p>
        </p:txBody>
      </p:sp>
      <p:sp>
        <p:nvSpPr>
          <p:cNvPr id="3" name="Subtitle 3">
            <a:extLst>
              <a:ext uri="{FF2B5EF4-FFF2-40B4-BE49-F238E27FC236}">
                <a16:creationId xmlns:a16="http://schemas.microsoft.com/office/drawing/2014/main" id="{E83D32E6-2865-49FB-B6C0-5018A69B26FC}"/>
              </a:ext>
            </a:extLst>
          </p:cNvPr>
          <p:cNvSpPr>
            <a:spLocks noGrp="1"/>
          </p:cNvSpPr>
          <p:nvPr>
            <p:ph type="subTitle" idx="1"/>
          </p:nvPr>
        </p:nvSpPr>
        <p:spPr>
          <a:xfrm>
            <a:off x="574675" y="5687568"/>
            <a:ext cx="5323204" cy="473075"/>
          </a:xfrm>
        </p:spPr>
        <p:txBody>
          <a:bodyPr anchor="b" anchorCtr="0"/>
          <a:lstStyle>
            <a:lvl1pPr>
              <a:defRPr>
                <a:solidFill>
                  <a:schemeClr val="accent2"/>
                </a:solidFill>
              </a:defRPr>
            </a:lvl1pPr>
          </a:lstStyle>
          <a:p>
            <a:pPr lvl="0"/>
            <a:r>
              <a:rPr lang="en-US"/>
              <a:t>Click to edit Master subtitle style</a:t>
            </a:r>
            <a:endParaRPr lang="en-US" dirty="0"/>
          </a:p>
        </p:txBody>
      </p:sp>
      <p:sp>
        <p:nvSpPr>
          <p:cNvPr id="10" name="Slide Number Placeholder 4" hidden="1">
            <a:extLst>
              <a:ext uri="{FF2B5EF4-FFF2-40B4-BE49-F238E27FC236}">
                <a16:creationId xmlns:a16="http://schemas.microsoft.com/office/drawing/2014/main" id="{AA23FF5A-06A2-055F-DA6D-D2D17589DFBF}"/>
              </a:ext>
            </a:extLst>
          </p:cNvPr>
          <p:cNvSpPr>
            <a:spLocks noGrp="1"/>
          </p:cNvSpPr>
          <p:nvPr>
            <p:ph type="sldNum" sz="quarter" idx="16"/>
          </p:nvPr>
        </p:nvSpPr>
        <p:spPr/>
        <p:txBody>
          <a:bodyPr/>
          <a:lstStyle/>
          <a:p>
            <a:fld id="{0B1B59A6-B74A-41AA-9EF6-238F4BE8BA53}" type="slidenum">
              <a:rPr lang="en-CA" smtClean="0"/>
              <a:pPr/>
              <a:t>‹#›</a:t>
            </a:fld>
            <a:endParaRPr lang="en-CA" dirty="0"/>
          </a:p>
        </p:txBody>
      </p:sp>
      <p:sp>
        <p:nvSpPr>
          <p:cNvPr id="9" name="Footer Placeholder 5" hidden="1">
            <a:extLst>
              <a:ext uri="{FF2B5EF4-FFF2-40B4-BE49-F238E27FC236}">
                <a16:creationId xmlns:a16="http://schemas.microsoft.com/office/drawing/2014/main" id="{0D307FFC-4500-17A0-46BF-FE089E05E789}"/>
              </a:ext>
            </a:extLst>
          </p:cNvPr>
          <p:cNvSpPr>
            <a:spLocks noGrp="1"/>
          </p:cNvSpPr>
          <p:nvPr>
            <p:ph type="ftr" sz="quarter" idx="15"/>
          </p:nvPr>
        </p:nvSpPr>
        <p:spPr>
          <a:xfrm>
            <a:off x="1140614" y="6475278"/>
            <a:ext cx="8665372" cy="182880"/>
          </a:xfrm>
          <a:prstGeom prst="rect">
            <a:avLst/>
          </a:prstGeom>
        </p:spPr>
        <p:txBody>
          <a:bodyPr/>
          <a:lstStyle/>
          <a:p>
            <a:r>
              <a:rPr lang="en-US"/>
              <a:t>© 2025 The Hartford. Confidential. No part of this document may be reproduced, published or posted without the permission of The Hartford.</a:t>
            </a:r>
            <a:endParaRPr lang="en-CA" dirty="0"/>
          </a:p>
        </p:txBody>
      </p:sp>
      <p:sp>
        <p:nvSpPr>
          <p:cNvPr id="7" name="Date Placeholder 6" hidden="1">
            <a:extLst>
              <a:ext uri="{FF2B5EF4-FFF2-40B4-BE49-F238E27FC236}">
                <a16:creationId xmlns:a16="http://schemas.microsoft.com/office/drawing/2014/main" id="{97454CBC-B355-69E9-CBEA-612E308DF85D}"/>
              </a:ext>
            </a:extLst>
          </p:cNvPr>
          <p:cNvSpPr>
            <a:spLocks noGrp="1"/>
          </p:cNvSpPr>
          <p:nvPr>
            <p:ph type="dt" sz="half" idx="14"/>
          </p:nvPr>
        </p:nvSpPr>
        <p:spPr>
          <a:xfrm>
            <a:off x="9805986" y="6491950"/>
            <a:ext cx="1809562" cy="182880"/>
          </a:xfrm>
          <a:prstGeom prst="rect">
            <a:avLst/>
          </a:prstGeom>
        </p:spPr>
        <p:txBody>
          <a:bodyPr/>
          <a:lstStyle/>
          <a:p>
            <a:fld id="{EE7E93DF-E629-4F24-B358-5ECA3F0CD87D}" type="datetime4">
              <a:rPr lang="en-US" smtClean="0"/>
              <a:pPr/>
              <a:t>October 20, 2025</a:t>
            </a:fld>
            <a:endParaRPr lang="en-CA" dirty="0"/>
          </a:p>
        </p:txBody>
      </p:sp>
    </p:spTree>
    <p:extLst>
      <p:ext uri="{BB962C8B-B14F-4D97-AF65-F5344CB8AC3E}">
        <p14:creationId xmlns:p14="http://schemas.microsoft.com/office/powerpoint/2010/main" val="35696290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8DA2-AAE8-4B6F-B4D9-2F1E68B87E4B}"/>
              </a:ext>
            </a:extLst>
          </p:cNvPr>
          <p:cNvSpPr>
            <a:spLocks noGrp="1"/>
          </p:cNvSpPr>
          <p:nvPr>
            <p:ph type="title"/>
          </p:nvPr>
        </p:nvSpPr>
        <p:spPr>
          <a:xfrm>
            <a:off x="574365" y="360233"/>
            <a:ext cx="5324857" cy="875635"/>
          </a:xfrm>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1BC7FDE2-4874-4984-957C-A70C053DC5B3}"/>
              </a:ext>
            </a:extLst>
          </p:cNvPr>
          <p:cNvSpPr>
            <a:spLocks noGrp="1"/>
          </p:cNvSpPr>
          <p:nvPr>
            <p:ph sz="half" idx="1"/>
          </p:nvPr>
        </p:nvSpPr>
        <p:spPr>
          <a:xfrm>
            <a:off x="576071" y="1243584"/>
            <a:ext cx="5330952"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a:extLst>
              <a:ext uri="{FF2B5EF4-FFF2-40B4-BE49-F238E27FC236}">
                <a16:creationId xmlns:a16="http://schemas.microsoft.com/office/drawing/2014/main" id="{EEF69BCF-89CC-495E-BB4D-B7C17F10C804}"/>
              </a:ext>
            </a:extLst>
          </p:cNvPr>
          <p:cNvSpPr>
            <a:spLocks noGrp="1"/>
          </p:cNvSpPr>
          <p:nvPr>
            <p:ph sz="half" idx="2"/>
          </p:nvPr>
        </p:nvSpPr>
        <p:spPr>
          <a:xfrm>
            <a:off x="6291071" y="1243584"/>
            <a:ext cx="5330952" cy="498348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4">
            <a:extLst>
              <a:ext uri="{FF2B5EF4-FFF2-40B4-BE49-F238E27FC236}">
                <a16:creationId xmlns:a16="http://schemas.microsoft.com/office/drawing/2014/main" id="{5D500DE7-045D-4A18-8256-BE411146E636}"/>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1698152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8DA2-AAE8-4B6F-B4D9-2F1E68B87E4B}"/>
              </a:ext>
            </a:extLst>
          </p:cNvPr>
          <p:cNvSpPr>
            <a:spLocks noGrp="1"/>
          </p:cNvSpPr>
          <p:nvPr>
            <p:ph type="title"/>
          </p:nvPr>
        </p:nvSpPr>
        <p:spPr>
          <a:xfrm>
            <a:off x="574365" y="360233"/>
            <a:ext cx="5331135" cy="875635"/>
          </a:xfrm>
        </p:spPr>
        <p:txBody>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1BC7FDE2-4874-4984-957C-A70C053DC5B3}"/>
              </a:ext>
            </a:extLst>
          </p:cNvPr>
          <p:cNvSpPr>
            <a:spLocks noGrp="1"/>
          </p:cNvSpPr>
          <p:nvPr>
            <p:ph type="body" sz="half" idx="1"/>
          </p:nvPr>
        </p:nvSpPr>
        <p:spPr>
          <a:xfrm>
            <a:off x="566928" y="1261872"/>
            <a:ext cx="5321808" cy="4837176"/>
          </a:xfrm>
          <a:noFill/>
          <a:ln w="19050">
            <a:miter lim="800000"/>
          </a:ln>
        </p:spPr>
        <p:style>
          <a:lnRef idx="2">
            <a:schemeClr val="accent2"/>
          </a:lnRef>
          <a:fillRef idx="1">
            <a:schemeClr val="lt1"/>
          </a:fillRef>
          <a:effectRef idx="0">
            <a:schemeClr val="accent2"/>
          </a:effectRef>
          <a:fontRef idx="minor">
            <a:schemeClr val="dk1"/>
          </a:fontRef>
        </p:style>
        <p:txBody>
          <a:bodyPr lIns="237744" tIns="219456" rIns="219456" bIns="219456"/>
          <a:lstStyle>
            <a:lvl1pPr>
              <a:defRPr>
                <a:solidFill>
                  <a:schemeClr val="tx2"/>
                </a:solidFill>
              </a:defRPr>
            </a:lvl1pPr>
            <a:lvl2pPr>
              <a:lnSpc>
                <a:spcPct val="102000"/>
              </a:lnSpc>
              <a:spcAft>
                <a:spcPts val="2000"/>
              </a:spcAft>
              <a:defRPr>
                <a:latin typeface="Trust Hartford Sans Light" pitchFamily="50" charset="0"/>
              </a:defRPr>
            </a:lvl2pPr>
            <a:lvl3pPr marL="0" indent="0">
              <a:lnSpc>
                <a:spcPct val="104000"/>
              </a:lnSpc>
              <a:spcAft>
                <a:spcPts val="1600"/>
              </a:spcAft>
              <a:buFontTx/>
              <a:buNone/>
              <a:defRPr sz="1200"/>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EEF69BCF-89CC-495E-BB4D-B7C17F10C804}"/>
              </a:ext>
            </a:extLst>
          </p:cNvPr>
          <p:cNvSpPr>
            <a:spLocks noGrp="1"/>
          </p:cNvSpPr>
          <p:nvPr>
            <p:ph type="body" sz="half" idx="2"/>
          </p:nvPr>
        </p:nvSpPr>
        <p:spPr>
          <a:xfrm>
            <a:off x="6291072" y="1261872"/>
            <a:ext cx="5321808" cy="4837176"/>
          </a:xfrm>
          <a:noFill/>
          <a:ln w="19050">
            <a:miter lim="800000"/>
          </a:ln>
        </p:spPr>
        <p:style>
          <a:lnRef idx="2">
            <a:schemeClr val="accent2"/>
          </a:lnRef>
          <a:fillRef idx="1">
            <a:schemeClr val="lt1"/>
          </a:fillRef>
          <a:effectRef idx="0">
            <a:schemeClr val="accent2"/>
          </a:effectRef>
          <a:fontRef idx="minor">
            <a:schemeClr val="dk1"/>
          </a:fontRef>
        </p:style>
        <p:txBody>
          <a:bodyPr lIns="237744" tIns="219456" rIns="219456" bIns="219456"/>
          <a:lstStyle>
            <a:lvl1pPr>
              <a:defRPr>
                <a:solidFill>
                  <a:schemeClr val="tx2"/>
                </a:solidFill>
              </a:defRPr>
            </a:lvl1pPr>
            <a:lvl2pPr>
              <a:lnSpc>
                <a:spcPct val="102000"/>
              </a:lnSpc>
              <a:spcAft>
                <a:spcPts val="2000"/>
              </a:spcAft>
              <a:defRPr>
                <a:latin typeface="Trust Hartford Sans Light" pitchFamily="50" charset="0"/>
              </a:defRPr>
            </a:lvl2pPr>
            <a:lvl3pPr marL="0" indent="0">
              <a:lnSpc>
                <a:spcPct val="104000"/>
              </a:lnSpc>
              <a:spcAft>
                <a:spcPts val="1600"/>
              </a:spcAft>
              <a:buFontTx/>
              <a:buNone/>
              <a:defRPr sz="1200"/>
            </a:lvl3pPr>
          </a:lstStyle>
          <a:p>
            <a:pPr lvl="0"/>
            <a:r>
              <a:rPr lang="en-US"/>
              <a:t>Click to edit Master text styles</a:t>
            </a:r>
          </a:p>
          <a:p>
            <a:pPr lvl="1"/>
            <a:r>
              <a:rPr lang="en-US"/>
              <a:t>Second level</a:t>
            </a:r>
          </a:p>
          <a:p>
            <a:pPr lvl="2"/>
            <a:r>
              <a:rPr lang="en-US"/>
              <a:t>Third level</a:t>
            </a:r>
          </a:p>
        </p:txBody>
      </p:sp>
      <p:sp>
        <p:nvSpPr>
          <p:cNvPr id="7" name="Slide Number Placeholder 4">
            <a:extLst>
              <a:ext uri="{FF2B5EF4-FFF2-40B4-BE49-F238E27FC236}">
                <a16:creationId xmlns:a16="http://schemas.microsoft.com/office/drawing/2014/main" id="{5D500DE7-045D-4A18-8256-BE411146E636}"/>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3542011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re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8DA2-AAE8-4B6F-B4D9-2F1E68B87E4B}"/>
              </a:ext>
            </a:extLst>
          </p:cNvPr>
          <p:cNvSpPr>
            <a:spLocks noGrp="1"/>
          </p:cNvSpPr>
          <p:nvPr>
            <p:ph type="title"/>
          </p:nvPr>
        </p:nvSpPr>
        <p:spPr>
          <a:xfrm>
            <a:off x="574364" y="360233"/>
            <a:ext cx="5331135" cy="875635"/>
          </a:xfrm>
        </p:spPr>
        <p:txBody>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1BC7FDE2-4874-4984-957C-A70C053DC5B3}"/>
              </a:ext>
            </a:extLst>
          </p:cNvPr>
          <p:cNvSpPr>
            <a:spLocks noGrp="1"/>
          </p:cNvSpPr>
          <p:nvPr>
            <p:ph type="body" sz="half" idx="1"/>
          </p:nvPr>
        </p:nvSpPr>
        <p:spPr>
          <a:xfrm>
            <a:off x="566928" y="1261872"/>
            <a:ext cx="3438144" cy="4837176"/>
          </a:xfrm>
          <a:noFill/>
          <a:ln w="19050">
            <a:miter lim="800000"/>
          </a:ln>
        </p:spPr>
        <p:style>
          <a:lnRef idx="2">
            <a:schemeClr val="accent2"/>
          </a:lnRef>
          <a:fillRef idx="1">
            <a:schemeClr val="lt1"/>
          </a:fillRef>
          <a:effectRef idx="0">
            <a:schemeClr val="accent2"/>
          </a:effectRef>
          <a:fontRef idx="minor">
            <a:schemeClr val="dk1"/>
          </a:fontRef>
        </p:style>
        <p:txBody>
          <a:bodyPr lIns="237744" tIns="219456" rIns="219456" bIns="219456"/>
          <a:lstStyle>
            <a:lvl1pPr>
              <a:defRPr>
                <a:solidFill>
                  <a:schemeClr val="tx2"/>
                </a:solidFill>
              </a:defRPr>
            </a:lvl1pPr>
            <a:lvl2pPr>
              <a:lnSpc>
                <a:spcPct val="102000"/>
              </a:lnSpc>
              <a:spcAft>
                <a:spcPts val="2000"/>
              </a:spcAft>
              <a:defRPr>
                <a:latin typeface="Trust Hartford Sans Light" pitchFamily="50" charset="0"/>
              </a:defRPr>
            </a:lvl2pPr>
            <a:lvl3pPr marL="0" indent="0">
              <a:lnSpc>
                <a:spcPct val="104000"/>
              </a:lnSpc>
              <a:spcAft>
                <a:spcPts val="1600"/>
              </a:spcAft>
              <a:buFontTx/>
              <a:buNone/>
              <a:defRPr sz="1200"/>
            </a:lvl3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EEF69BCF-89CC-495E-BB4D-B7C17F10C804}"/>
              </a:ext>
            </a:extLst>
          </p:cNvPr>
          <p:cNvSpPr>
            <a:spLocks noGrp="1"/>
          </p:cNvSpPr>
          <p:nvPr>
            <p:ph type="body" sz="half" idx="2"/>
          </p:nvPr>
        </p:nvSpPr>
        <p:spPr>
          <a:xfrm>
            <a:off x="4374327" y="1261872"/>
            <a:ext cx="3438144" cy="4837176"/>
          </a:xfrm>
          <a:noFill/>
          <a:ln w="19050">
            <a:miter lim="800000"/>
          </a:ln>
        </p:spPr>
        <p:style>
          <a:lnRef idx="2">
            <a:schemeClr val="accent2"/>
          </a:lnRef>
          <a:fillRef idx="1">
            <a:schemeClr val="lt1"/>
          </a:fillRef>
          <a:effectRef idx="0">
            <a:schemeClr val="accent2"/>
          </a:effectRef>
          <a:fontRef idx="minor">
            <a:schemeClr val="dk1"/>
          </a:fontRef>
        </p:style>
        <p:txBody>
          <a:bodyPr lIns="237744" tIns="219456" rIns="219456" bIns="219456"/>
          <a:lstStyle>
            <a:lvl1pPr>
              <a:defRPr>
                <a:solidFill>
                  <a:schemeClr val="tx2"/>
                </a:solidFill>
              </a:defRPr>
            </a:lvl1pPr>
            <a:lvl2pPr>
              <a:lnSpc>
                <a:spcPct val="102000"/>
              </a:lnSpc>
              <a:spcAft>
                <a:spcPts val="2000"/>
              </a:spcAft>
              <a:defRPr>
                <a:latin typeface="Trust Hartford Sans Light" pitchFamily="50" charset="0"/>
              </a:defRPr>
            </a:lvl2pPr>
            <a:lvl3pPr marL="0" indent="0">
              <a:lnSpc>
                <a:spcPct val="104000"/>
              </a:lnSpc>
              <a:spcAft>
                <a:spcPts val="1600"/>
              </a:spcAft>
              <a:buFontTx/>
              <a:buNone/>
              <a:defRPr sz="1200"/>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34249539-7309-53CA-83C2-E24EC1C7717E}"/>
              </a:ext>
            </a:extLst>
          </p:cNvPr>
          <p:cNvSpPr>
            <a:spLocks noGrp="1"/>
          </p:cNvSpPr>
          <p:nvPr>
            <p:ph type="body" sz="half" idx="13"/>
          </p:nvPr>
        </p:nvSpPr>
        <p:spPr>
          <a:xfrm>
            <a:off x="8181726" y="1261872"/>
            <a:ext cx="3438144" cy="4837176"/>
          </a:xfrm>
          <a:noFill/>
          <a:ln w="19050">
            <a:miter lim="800000"/>
          </a:ln>
        </p:spPr>
        <p:style>
          <a:lnRef idx="2">
            <a:schemeClr val="accent2"/>
          </a:lnRef>
          <a:fillRef idx="1">
            <a:schemeClr val="lt1"/>
          </a:fillRef>
          <a:effectRef idx="0">
            <a:schemeClr val="accent2"/>
          </a:effectRef>
          <a:fontRef idx="minor">
            <a:schemeClr val="dk1"/>
          </a:fontRef>
        </p:style>
        <p:txBody>
          <a:bodyPr lIns="237744" tIns="219456" rIns="219456" bIns="219456"/>
          <a:lstStyle>
            <a:lvl1pPr>
              <a:defRPr>
                <a:solidFill>
                  <a:schemeClr val="tx2"/>
                </a:solidFill>
              </a:defRPr>
            </a:lvl1pPr>
            <a:lvl2pPr>
              <a:lnSpc>
                <a:spcPct val="102000"/>
              </a:lnSpc>
              <a:spcAft>
                <a:spcPts val="2000"/>
              </a:spcAft>
              <a:defRPr>
                <a:latin typeface="Trust Hartford Sans Light" pitchFamily="50" charset="0"/>
              </a:defRPr>
            </a:lvl2pPr>
            <a:lvl3pPr marL="0" indent="0">
              <a:lnSpc>
                <a:spcPct val="104000"/>
              </a:lnSpc>
              <a:spcAft>
                <a:spcPts val="1600"/>
              </a:spcAft>
              <a:buFontTx/>
              <a:buNone/>
              <a:defRPr sz="1200"/>
            </a:lvl3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5D500DE7-045D-4A18-8256-BE411146E636}"/>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2319309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Text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8DA2-AAE8-4B6F-B4D9-2F1E68B87E4B}"/>
              </a:ext>
            </a:extLst>
          </p:cNvPr>
          <p:cNvSpPr>
            <a:spLocks noGrp="1"/>
          </p:cNvSpPr>
          <p:nvPr>
            <p:ph type="title"/>
          </p:nvPr>
        </p:nvSpPr>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BC7FDE2-4874-4984-957C-A70C053DC5B3}"/>
              </a:ext>
            </a:extLst>
          </p:cNvPr>
          <p:cNvSpPr>
            <a:spLocks noGrp="1"/>
          </p:cNvSpPr>
          <p:nvPr>
            <p:ph type="body" sz="half" idx="1"/>
          </p:nvPr>
        </p:nvSpPr>
        <p:spPr>
          <a:xfrm>
            <a:off x="566928" y="1276158"/>
            <a:ext cx="11055096" cy="1353312"/>
          </a:xfrm>
          <a:noFill/>
          <a:ln w="19050">
            <a:miter lim="800000"/>
          </a:ln>
        </p:spPr>
        <p:style>
          <a:lnRef idx="2">
            <a:schemeClr val="accent2"/>
          </a:lnRef>
          <a:fillRef idx="1">
            <a:schemeClr val="lt1"/>
          </a:fillRef>
          <a:effectRef idx="0">
            <a:schemeClr val="accent2"/>
          </a:effectRef>
          <a:fontRef idx="minor">
            <a:schemeClr val="dk1"/>
          </a:fontRef>
        </p:style>
        <p:txBody>
          <a:bodyPr lIns="237744" tIns="219456" rIns="219456" bIns="219456"/>
          <a:lstStyle>
            <a:lvl1pPr>
              <a:spcAft>
                <a:spcPts val="2000"/>
              </a:spcAft>
              <a:defRPr>
                <a:solidFill>
                  <a:schemeClr val="tx2"/>
                </a:solidFill>
              </a:defRPr>
            </a:lvl1pPr>
            <a:lvl2pPr marL="100584" indent="-91440">
              <a:spcAft>
                <a:spcPts val="100"/>
              </a:spcAft>
              <a:buSzPct val="110000"/>
              <a:buFont typeface="Arial" panose="020B0604020202020204" pitchFamily="34" charset="0"/>
              <a:buChar char="•"/>
              <a:defRPr sz="1200">
                <a:solidFill>
                  <a:schemeClr val="tx1"/>
                </a:solidFill>
              </a:defRPr>
            </a:lvl2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EEF69BCF-89CC-495E-BB4D-B7C17F10C804}"/>
              </a:ext>
            </a:extLst>
          </p:cNvPr>
          <p:cNvSpPr>
            <a:spLocks noGrp="1"/>
          </p:cNvSpPr>
          <p:nvPr>
            <p:ph type="body" sz="half" idx="2"/>
          </p:nvPr>
        </p:nvSpPr>
        <p:spPr>
          <a:xfrm>
            <a:off x="566928" y="3007137"/>
            <a:ext cx="11055096" cy="1353312"/>
          </a:xfrm>
          <a:noFill/>
          <a:ln w="19050">
            <a:miter lim="800000"/>
          </a:ln>
        </p:spPr>
        <p:style>
          <a:lnRef idx="2">
            <a:schemeClr val="accent2"/>
          </a:lnRef>
          <a:fillRef idx="1">
            <a:schemeClr val="lt1"/>
          </a:fillRef>
          <a:effectRef idx="0">
            <a:schemeClr val="accent2"/>
          </a:effectRef>
          <a:fontRef idx="minor">
            <a:schemeClr val="dk1"/>
          </a:fontRef>
        </p:style>
        <p:txBody>
          <a:bodyPr lIns="237744" tIns="219456" rIns="219456" bIns="219456"/>
          <a:lstStyle>
            <a:lvl1pPr>
              <a:spcAft>
                <a:spcPts val="2000"/>
              </a:spcAft>
              <a:defRPr>
                <a:solidFill>
                  <a:schemeClr val="tx2"/>
                </a:solidFill>
              </a:defRPr>
            </a:lvl1pPr>
            <a:lvl2pPr marL="100584" indent="-91440">
              <a:spcAft>
                <a:spcPts val="100"/>
              </a:spcAft>
              <a:buSzPct val="110000"/>
              <a:buFont typeface="Arial" panose="020B0604020202020204" pitchFamily="34" charset="0"/>
              <a:buChar char="•"/>
              <a:defRPr sz="1200"/>
            </a:lvl2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34249539-7309-53CA-83C2-E24EC1C7717E}"/>
              </a:ext>
            </a:extLst>
          </p:cNvPr>
          <p:cNvSpPr>
            <a:spLocks noGrp="1"/>
          </p:cNvSpPr>
          <p:nvPr>
            <p:ph type="body" sz="half" idx="13"/>
          </p:nvPr>
        </p:nvSpPr>
        <p:spPr>
          <a:xfrm>
            <a:off x="566928" y="4734971"/>
            <a:ext cx="11055096" cy="1353312"/>
          </a:xfrm>
          <a:noFill/>
          <a:ln w="19050">
            <a:miter lim="800000"/>
          </a:ln>
        </p:spPr>
        <p:style>
          <a:lnRef idx="2">
            <a:schemeClr val="accent2"/>
          </a:lnRef>
          <a:fillRef idx="1">
            <a:schemeClr val="lt1"/>
          </a:fillRef>
          <a:effectRef idx="0">
            <a:schemeClr val="accent2"/>
          </a:effectRef>
          <a:fontRef idx="minor">
            <a:schemeClr val="dk1"/>
          </a:fontRef>
        </p:style>
        <p:txBody>
          <a:bodyPr lIns="237744" tIns="219456" rIns="219456" bIns="219456"/>
          <a:lstStyle>
            <a:lvl1pPr>
              <a:spcAft>
                <a:spcPts val="2000"/>
              </a:spcAft>
              <a:defRPr>
                <a:solidFill>
                  <a:schemeClr val="tx2"/>
                </a:solidFill>
              </a:defRPr>
            </a:lvl1pPr>
            <a:lvl2pPr marL="100584" indent="-91440">
              <a:spcAft>
                <a:spcPts val="100"/>
              </a:spcAft>
              <a:buSzPct val="110000"/>
              <a:buFont typeface="Arial" panose="020B0604020202020204" pitchFamily="34" charset="0"/>
              <a:buChar char="•"/>
              <a:defRPr sz="1200"/>
            </a:lvl2pPr>
          </a:lstStyle>
          <a:p>
            <a:pPr lvl="0"/>
            <a:r>
              <a:rPr lang="en-US"/>
              <a:t>Click to edit Master text styles</a:t>
            </a:r>
          </a:p>
          <a:p>
            <a:pPr lvl="1"/>
            <a:r>
              <a:rPr lang="en-US"/>
              <a:t>Second level</a:t>
            </a:r>
          </a:p>
        </p:txBody>
      </p:sp>
      <p:sp>
        <p:nvSpPr>
          <p:cNvPr id="7" name="Slide Number Placeholder 5">
            <a:extLst>
              <a:ext uri="{FF2B5EF4-FFF2-40B4-BE49-F238E27FC236}">
                <a16:creationId xmlns:a16="http://schemas.microsoft.com/office/drawing/2014/main" id="{5D500DE7-045D-4A18-8256-BE411146E636}"/>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318870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CDEC52-F600-0269-4368-DD9444773D88}"/>
              </a:ext>
            </a:extLst>
          </p:cNvPr>
          <p:cNvSpPr>
            <a:spLocks noGrp="1"/>
          </p:cNvSpPr>
          <p:nvPr>
            <p:ph type="title" hasCustomPrompt="1"/>
          </p:nvPr>
        </p:nvSpPr>
        <p:spPr>
          <a:xfrm>
            <a:off x="446060" y="365126"/>
            <a:ext cx="5459439" cy="2479464"/>
          </a:xfrm>
        </p:spPr>
        <p:txBody>
          <a:bodyPr/>
          <a:lstStyle>
            <a:lvl1pPr marL="118872" indent="-118872">
              <a:defRPr>
                <a:solidFill>
                  <a:schemeClr val="tx1"/>
                </a:solidFill>
              </a:defRPr>
            </a:lvl1pPr>
          </a:lstStyle>
          <a:p>
            <a:r>
              <a:rPr lang="en-CA" dirty="0"/>
              <a:t>“</a:t>
            </a:r>
            <a:r>
              <a:rPr lang="en-US" dirty="0"/>
              <a:t>Quotation”</a:t>
            </a:r>
          </a:p>
        </p:txBody>
      </p:sp>
      <p:sp>
        <p:nvSpPr>
          <p:cNvPr id="4" name="Text Placeholder 2">
            <a:extLst>
              <a:ext uri="{FF2B5EF4-FFF2-40B4-BE49-F238E27FC236}">
                <a16:creationId xmlns:a16="http://schemas.microsoft.com/office/drawing/2014/main" id="{C993DBCC-185E-416E-B7BD-18744CEB0507}"/>
              </a:ext>
            </a:extLst>
          </p:cNvPr>
          <p:cNvSpPr>
            <a:spLocks noGrp="1"/>
          </p:cNvSpPr>
          <p:nvPr>
            <p:ph type="body" sz="half" idx="2" hasCustomPrompt="1"/>
          </p:nvPr>
        </p:nvSpPr>
        <p:spPr>
          <a:xfrm>
            <a:off x="574646" y="2854018"/>
            <a:ext cx="5340381" cy="746032"/>
          </a:xfrm>
        </p:spPr>
        <p:txBody>
          <a:bodyPr>
            <a:normAutofit/>
          </a:bodyPr>
          <a:lstStyle>
            <a:lvl1pPr marL="0" indent="0">
              <a:spcAft>
                <a:spcPts val="0"/>
              </a:spcAft>
              <a:buNone/>
              <a:defRPr sz="1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Attribution</a:t>
            </a:r>
          </a:p>
        </p:txBody>
      </p:sp>
      <p:sp>
        <p:nvSpPr>
          <p:cNvPr id="3" name="Picture Placeholder 3">
            <a:extLst>
              <a:ext uri="{FF2B5EF4-FFF2-40B4-BE49-F238E27FC236}">
                <a16:creationId xmlns:a16="http://schemas.microsoft.com/office/drawing/2014/main" id="{9E747D10-7BBB-4A01-8B0C-E01972CC50A4}"/>
              </a:ext>
            </a:extLst>
          </p:cNvPr>
          <p:cNvSpPr>
            <a:spLocks noGrp="1"/>
          </p:cNvSpPr>
          <p:nvPr>
            <p:ph type="pic" idx="1"/>
          </p:nvPr>
        </p:nvSpPr>
        <p:spPr>
          <a:xfrm>
            <a:off x="6286503" y="-9144"/>
            <a:ext cx="5916912" cy="6876288"/>
          </a:xfrm>
          <a:solidFill>
            <a:schemeClr val="bg1">
              <a:lumMod val="95000"/>
            </a:schemeClr>
          </a:solidFill>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dirty="0"/>
          </a:p>
        </p:txBody>
      </p:sp>
      <p:sp>
        <p:nvSpPr>
          <p:cNvPr id="7" name="Slide Number Placeholder 4">
            <a:extLst>
              <a:ext uri="{FF2B5EF4-FFF2-40B4-BE49-F238E27FC236}">
                <a16:creationId xmlns:a16="http://schemas.microsoft.com/office/drawing/2014/main" id="{216E81AB-9F50-4889-B893-55C34359097E}"/>
              </a:ext>
            </a:extLst>
          </p:cNvPr>
          <p:cNvSpPr>
            <a:spLocks noGrp="1"/>
          </p:cNvSpPr>
          <p:nvPr>
            <p:ph type="sldNum" sz="quarter" idx="12"/>
          </p:nvPr>
        </p:nvSpPr>
        <p:spPr/>
        <p:txBody>
          <a:bodyPr/>
          <a:lstStyle/>
          <a:p>
            <a:fld id="{0B1B59A6-B74A-41AA-9EF6-238F4BE8BA53}" type="slidenum">
              <a:rPr lang="en-CA" smtClean="0"/>
              <a:t>‹#›</a:t>
            </a:fld>
            <a:endParaRPr lang="en-CA"/>
          </a:p>
        </p:txBody>
      </p:sp>
      <p:sp>
        <p:nvSpPr>
          <p:cNvPr id="5" name="Date Placeholder 6" hidden="1">
            <a:extLst>
              <a:ext uri="{FF2B5EF4-FFF2-40B4-BE49-F238E27FC236}">
                <a16:creationId xmlns:a16="http://schemas.microsoft.com/office/drawing/2014/main" id="{804C3198-7A9B-44D5-BEDF-235235F88953}"/>
              </a:ext>
            </a:extLst>
          </p:cNvPr>
          <p:cNvSpPr>
            <a:spLocks noGrp="1"/>
          </p:cNvSpPr>
          <p:nvPr>
            <p:ph type="dt" sz="half" idx="10"/>
          </p:nvPr>
        </p:nvSpPr>
        <p:spPr>
          <a:xfrm>
            <a:off x="9805986" y="6491950"/>
            <a:ext cx="1809562" cy="182880"/>
          </a:xfrm>
          <a:prstGeom prst="rect">
            <a:avLst/>
          </a:prstGeom>
        </p:spPr>
        <p:txBody>
          <a:bodyPr/>
          <a:lstStyle/>
          <a:p>
            <a:fld id="{A6DBBAA9-92F7-4B04-B157-6831738AC82A}" type="datetime4">
              <a:rPr lang="en-US" smtClean="0"/>
              <a:t>October 20, 2025</a:t>
            </a:fld>
            <a:endParaRPr lang="en-CA"/>
          </a:p>
        </p:txBody>
      </p:sp>
    </p:spTree>
    <p:extLst>
      <p:ext uri="{BB962C8B-B14F-4D97-AF65-F5344CB8AC3E}">
        <p14:creationId xmlns:p14="http://schemas.microsoft.com/office/powerpoint/2010/main" val="237056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8DA2-AAE8-4B6F-B4D9-2F1E68B87E4B}"/>
              </a:ext>
            </a:extLst>
          </p:cNvPr>
          <p:cNvSpPr>
            <a:spLocks noGrp="1"/>
          </p:cNvSpPr>
          <p:nvPr>
            <p:ph type="title"/>
          </p:nvPr>
        </p:nvSpPr>
        <p:spPr>
          <a:xfrm>
            <a:off x="574364" y="360233"/>
            <a:ext cx="5329427" cy="875635"/>
          </a:xfrm>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1BC7FDE2-4874-4984-957C-A70C053DC5B3}"/>
              </a:ext>
            </a:extLst>
          </p:cNvPr>
          <p:cNvSpPr>
            <a:spLocks noGrp="1"/>
          </p:cNvSpPr>
          <p:nvPr>
            <p:ph sz="half" idx="1"/>
          </p:nvPr>
        </p:nvSpPr>
        <p:spPr>
          <a:xfrm>
            <a:off x="576071" y="1243584"/>
            <a:ext cx="5330952"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Picture Placeholder 3">
            <a:extLst>
              <a:ext uri="{FF2B5EF4-FFF2-40B4-BE49-F238E27FC236}">
                <a16:creationId xmlns:a16="http://schemas.microsoft.com/office/drawing/2014/main" id="{C1D4DCB7-987B-31A3-0F8D-41041DF92F5A}"/>
              </a:ext>
            </a:extLst>
          </p:cNvPr>
          <p:cNvSpPr>
            <a:spLocks noGrp="1"/>
          </p:cNvSpPr>
          <p:nvPr>
            <p:ph type="pic" idx="13"/>
          </p:nvPr>
        </p:nvSpPr>
        <p:spPr>
          <a:xfrm>
            <a:off x="6286500" y="-9144"/>
            <a:ext cx="5916915" cy="6876288"/>
          </a:xfrm>
          <a:solidFill>
            <a:schemeClr val="bg1">
              <a:lumMod val="95000"/>
            </a:schemeClr>
          </a:solidFill>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dirty="0"/>
          </a:p>
        </p:txBody>
      </p:sp>
      <p:sp>
        <p:nvSpPr>
          <p:cNvPr id="7" name="Slide Number Placeholder 4">
            <a:extLst>
              <a:ext uri="{FF2B5EF4-FFF2-40B4-BE49-F238E27FC236}">
                <a16:creationId xmlns:a16="http://schemas.microsoft.com/office/drawing/2014/main" id="{5D500DE7-045D-4A18-8256-BE411146E636}"/>
              </a:ext>
            </a:extLst>
          </p:cNvPr>
          <p:cNvSpPr>
            <a:spLocks noGrp="1"/>
          </p:cNvSpPr>
          <p:nvPr>
            <p:ph type="sldNum" sz="quarter" idx="12"/>
          </p:nvPr>
        </p:nvSpPr>
        <p:spPr/>
        <p:txBody>
          <a:bodyPr/>
          <a:lstStyle/>
          <a:p>
            <a:fld id="{0B1B59A6-B74A-41AA-9EF6-238F4BE8BA53}" type="slidenum">
              <a:rPr lang="en-CA" smtClean="0"/>
              <a:t>‹#›</a:t>
            </a:fld>
            <a:endParaRPr lang="en-CA"/>
          </a:p>
        </p:txBody>
      </p:sp>
      <p:sp>
        <p:nvSpPr>
          <p:cNvPr id="5" name="Date Placeholder 6" hidden="1">
            <a:extLst>
              <a:ext uri="{FF2B5EF4-FFF2-40B4-BE49-F238E27FC236}">
                <a16:creationId xmlns:a16="http://schemas.microsoft.com/office/drawing/2014/main" id="{7C1CF5EF-6CDE-4837-9334-DEC1BCC59990}"/>
              </a:ext>
            </a:extLst>
          </p:cNvPr>
          <p:cNvSpPr>
            <a:spLocks noGrp="1"/>
          </p:cNvSpPr>
          <p:nvPr>
            <p:ph type="dt" sz="half" idx="10"/>
          </p:nvPr>
        </p:nvSpPr>
        <p:spPr>
          <a:xfrm>
            <a:off x="9805986" y="6491950"/>
            <a:ext cx="1809562" cy="182880"/>
          </a:xfrm>
          <a:prstGeom prst="rect">
            <a:avLst/>
          </a:prstGeom>
        </p:spPr>
        <p:txBody>
          <a:bodyPr/>
          <a:lstStyle/>
          <a:p>
            <a:fld id="{2C55AB44-A465-440F-B1AF-326DFCED3A38}" type="datetime4">
              <a:rPr lang="en-US" smtClean="0"/>
              <a:t>October 20, 2025</a:t>
            </a:fld>
            <a:endParaRPr lang="en-CA"/>
          </a:p>
        </p:txBody>
      </p:sp>
    </p:spTree>
    <p:extLst>
      <p:ext uri="{BB962C8B-B14F-4D97-AF65-F5344CB8AC3E}">
        <p14:creationId xmlns:p14="http://schemas.microsoft.com/office/powerpoint/2010/main" val="3788669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8DA2-AAE8-4B6F-B4D9-2F1E68B87E4B}"/>
              </a:ext>
            </a:extLst>
          </p:cNvPr>
          <p:cNvSpPr>
            <a:spLocks noGrp="1"/>
          </p:cNvSpPr>
          <p:nvPr>
            <p:ph type="title"/>
          </p:nvPr>
        </p:nvSpPr>
        <p:spPr>
          <a:xfrm>
            <a:off x="574365" y="360233"/>
            <a:ext cx="5330952" cy="875635"/>
          </a:xfrm>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1BC7FDE2-4874-4984-957C-A70C053DC5B3}"/>
              </a:ext>
            </a:extLst>
          </p:cNvPr>
          <p:cNvSpPr>
            <a:spLocks noGrp="1"/>
          </p:cNvSpPr>
          <p:nvPr>
            <p:ph sz="half" idx="1"/>
          </p:nvPr>
        </p:nvSpPr>
        <p:spPr>
          <a:xfrm>
            <a:off x="576072" y="1243584"/>
            <a:ext cx="2478024"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a:extLst>
              <a:ext uri="{FF2B5EF4-FFF2-40B4-BE49-F238E27FC236}">
                <a16:creationId xmlns:a16="http://schemas.microsoft.com/office/drawing/2014/main" id="{FA0ACAB9-BB27-5D36-4941-6E247A79E460}"/>
              </a:ext>
            </a:extLst>
          </p:cNvPr>
          <p:cNvSpPr>
            <a:spLocks noGrp="1"/>
          </p:cNvSpPr>
          <p:nvPr>
            <p:ph sz="half" idx="14"/>
          </p:nvPr>
        </p:nvSpPr>
        <p:spPr>
          <a:xfrm>
            <a:off x="3427293" y="1243584"/>
            <a:ext cx="2478024"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Picture Placeholder 4">
            <a:extLst>
              <a:ext uri="{FF2B5EF4-FFF2-40B4-BE49-F238E27FC236}">
                <a16:creationId xmlns:a16="http://schemas.microsoft.com/office/drawing/2014/main" id="{C1D4DCB7-987B-31A3-0F8D-41041DF92F5A}"/>
              </a:ext>
            </a:extLst>
          </p:cNvPr>
          <p:cNvSpPr>
            <a:spLocks noGrp="1"/>
          </p:cNvSpPr>
          <p:nvPr>
            <p:ph type="pic" idx="13"/>
          </p:nvPr>
        </p:nvSpPr>
        <p:spPr>
          <a:xfrm>
            <a:off x="6286502" y="-9144"/>
            <a:ext cx="5916913" cy="6876288"/>
          </a:xfrm>
          <a:solidFill>
            <a:schemeClr val="bg1">
              <a:lumMod val="95000"/>
            </a:schemeClr>
          </a:solidFill>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dirty="0"/>
          </a:p>
        </p:txBody>
      </p:sp>
      <p:sp>
        <p:nvSpPr>
          <p:cNvPr id="7" name="Slide Number Placeholder 5">
            <a:extLst>
              <a:ext uri="{FF2B5EF4-FFF2-40B4-BE49-F238E27FC236}">
                <a16:creationId xmlns:a16="http://schemas.microsoft.com/office/drawing/2014/main" id="{5D500DE7-045D-4A18-8256-BE411146E636}"/>
              </a:ext>
            </a:extLst>
          </p:cNvPr>
          <p:cNvSpPr>
            <a:spLocks noGrp="1"/>
          </p:cNvSpPr>
          <p:nvPr>
            <p:ph type="sldNum" sz="quarter" idx="12"/>
          </p:nvPr>
        </p:nvSpPr>
        <p:spPr/>
        <p:txBody>
          <a:bodyPr/>
          <a:lstStyle/>
          <a:p>
            <a:fld id="{0B1B59A6-B74A-41AA-9EF6-238F4BE8BA53}" type="slidenum">
              <a:rPr lang="en-CA" smtClean="0"/>
              <a:t>‹#›</a:t>
            </a:fld>
            <a:endParaRPr lang="en-CA"/>
          </a:p>
        </p:txBody>
      </p:sp>
      <p:sp>
        <p:nvSpPr>
          <p:cNvPr id="5" name="Date Placeholder 7" hidden="1">
            <a:extLst>
              <a:ext uri="{FF2B5EF4-FFF2-40B4-BE49-F238E27FC236}">
                <a16:creationId xmlns:a16="http://schemas.microsoft.com/office/drawing/2014/main" id="{7C1CF5EF-6CDE-4837-9334-DEC1BCC59990}"/>
              </a:ext>
            </a:extLst>
          </p:cNvPr>
          <p:cNvSpPr>
            <a:spLocks noGrp="1"/>
          </p:cNvSpPr>
          <p:nvPr>
            <p:ph type="dt" sz="half" idx="10"/>
          </p:nvPr>
        </p:nvSpPr>
        <p:spPr>
          <a:xfrm>
            <a:off x="9805986" y="6491950"/>
            <a:ext cx="1809562" cy="182880"/>
          </a:xfrm>
          <a:prstGeom prst="rect">
            <a:avLst/>
          </a:prstGeom>
        </p:spPr>
        <p:txBody>
          <a:bodyPr/>
          <a:lstStyle/>
          <a:p>
            <a:fld id="{2C55AB44-A465-440F-B1AF-326DFCED3A38}" type="datetime4">
              <a:rPr lang="en-US" smtClean="0"/>
              <a:t>October 20, 2025</a:t>
            </a:fld>
            <a:endParaRPr lang="en-CA"/>
          </a:p>
        </p:txBody>
      </p:sp>
    </p:spTree>
    <p:extLst>
      <p:ext uri="{BB962C8B-B14F-4D97-AF65-F5344CB8AC3E}">
        <p14:creationId xmlns:p14="http://schemas.microsoft.com/office/powerpoint/2010/main" val="3660397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our Numbered Poin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8DA2-AAE8-4B6F-B4D9-2F1E68B87E4B}"/>
              </a:ext>
            </a:extLst>
          </p:cNvPr>
          <p:cNvSpPr>
            <a:spLocks noGrp="1"/>
          </p:cNvSpPr>
          <p:nvPr>
            <p:ph type="title"/>
          </p:nvPr>
        </p:nvSpPr>
        <p:spPr>
          <a:xfrm>
            <a:off x="574365" y="360233"/>
            <a:ext cx="5330952" cy="875635"/>
          </a:xfrm>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1BC7FDE2-4874-4984-957C-A70C053DC5B3}"/>
              </a:ext>
            </a:extLst>
          </p:cNvPr>
          <p:cNvSpPr>
            <a:spLocks noGrp="1"/>
          </p:cNvSpPr>
          <p:nvPr>
            <p:ph sz="half" idx="1" hasCustomPrompt="1"/>
          </p:nvPr>
        </p:nvSpPr>
        <p:spPr>
          <a:xfrm>
            <a:off x="576072" y="1243584"/>
            <a:ext cx="2478024" cy="2561087"/>
          </a:xfrm>
        </p:spPr>
        <p:txBody>
          <a:bodyPr/>
          <a:lstStyle>
            <a:lvl1pPr>
              <a:lnSpc>
                <a:spcPct val="91000"/>
              </a:lnSpc>
              <a:spcAft>
                <a:spcPts val="0"/>
              </a:spcAft>
              <a:defRPr sz="7200" b="0">
                <a:solidFill>
                  <a:schemeClr val="accent2"/>
                </a:solidFill>
                <a:latin typeface="Trust Hartford Serif XLight" pitchFamily="50" charset="0"/>
              </a:defRPr>
            </a:lvl1pPr>
            <a:lvl2pPr>
              <a:lnSpc>
                <a:spcPct val="96000"/>
              </a:lnSpc>
              <a:spcAft>
                <a:spcPts val="1500"/>
              </a:spcAft>
              <a:defRPr sz="1200" b="1" spc="-10" baseline="0">
                <a:latin typeface="+mn-lt"/>
              </a:defRPr>
            </a:lvl2pPr>
            <a:lvl3pPr marL="0" indent="0">
              <a:lnSpc>
                <a:spcPct val="104000"/>
              </a:lnSpc>
              <a:spcAft>
                <a:spcPts val="0"/>
              </a:spcAft>
              <a:buFontTx/>
              <a:buNone/>
              <a:defRPr sz="1200">
                <a:latin typeface="+mn-lt"/>
              </a:defRPr>
            </a:lvl3pPr>
          </a:lstStyle>
          <a:p>
            <a:pPr lvl="0"/>
            <a:r>
              <a:rPr lang="en-US" dirty="0"/>
              <a:t>#</a:t>
            </a:r>
          </a:p>
          <a:p>
            <a:pPr lvl="1"/>
            <a:r>
              <a:rPr lang="en-US" dirty="0"/>
              <a:t>Second level</a:t>
            </a:r>
          </a:p>
          <a:p>
            <a:pPr lvl="2"/>
            <a:r>
              <a:rPr lang="en-US" dirty="0"/>
              <a:t>Third level</a:t>
            </a:r>
          </a:p>
        </p:txBody>
      </p:sp>
      <p:sp>
        <p:nvSpPr>
          <p:cNvPr id="10" name="Picture Placeholder 4">
            <a:extLst>
              <a:ext uri="{FF2B5EF4-FFF2-40B4-BE49-F238E27FC236}">
                <a16:creationId xmlns:a16="http://schemas.microsoft.com/office/drawing/2014/main" id="{C1D4DCB7-987B-31A3-0F8D-41041DF92F5A}"/>
              </a:ext>
            </a:extLst>
          </p:cNvPr>
          <p:cNvSpPr>
            <a:spLocks noGrp="1"/>
          </p:cNvSpPr>
          <p:nvPr>
            <p:ph type="pic" idx="13"/>
          </p:nvPr>
        </p:nvSpPr>
        <p:spPr>
          <a:xfrm>
            <a:off x="6286502" y="-9144"/>
            <a:ext cx="5916913" cy="6876288"/>
          </a:xfrm>
          <a:solidFill>
            <a:schemeClr val="bg1">
              <a:lumMod val="95000"/>
            </a:schemeClr>
          </a:solidFill>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dirty="0"/>
          </a:p>
        </p:txBody>
      </p:sp>
      <p:sp>
        <p:nvSpPr>
          <p:cNvPr id="7" name="Slide Number Placeholder 5">
            <a:extLst>
              <a:ext uri="{FF2B5EF4-FFF2-40B4-BE49-F238E27FC236}">
                <a16:creationId xmlns:a16="http://schemas.microsoft.com/office/drawing/2014/main" id="{5D500DE7-045D-4A18-8256-BE411146E636}"/>
              </a:ext>
            </a:extLst>
          </p:cNvPr>
          <p:cNvSpPr>
            <a:spLocks noGrp="1"/>
          </p:cNvSpPr>
          <p:nvPr>
            <p:ph type="sldNum" sz="quarter" idx="12"/>
          </p:nvPr>
        </p:nvSpPr>
        <p:spPr/>
        <p:txBody>
          <a:bodyPr/>
          <a:lstStyle/>
          <a:p>
            <a:fld id="{0B1B59A6-B74A-41AA-9EF6-238F4BE8BA53}" type="slidenum">
              <a:rPr lang="en-CA" smtClean="0"/>
              <a:t>‹#›</a:t>
            </a:fld>
            <a:endParaRPr lang="en-CA"/>
          </a:p>
        </p:txBody>
      </p:sp>
      <p:sp>
        <p:nvSpPr>
          <p:cNvPr id="5" name="Date Placeholder 7" hidden="1">
            <a:extLst>
              <a:ext uri="{FF2B5EF4-FFF2-40B4-BE49-F238E27FC236}">
                <a16:creationId xmlns:a16="http://schemas.microsoft.com/office/drawing/2014/main" id="{7C1CF5EF-6CDE-4837-9334-DEC1BCC59990}"/>
              </a:ext>
            </a:extLst>
          </p:cNvPr>
          <p:cNvSpPr>
            <a:spLocks noGrp="1"/>
          </p:cNvSpPr>
          <p:nvPr>
            <p:ph type="dt" sz="half" idx="10"/>
          </p:nvPr>
        </p:nvSpPr>
        <p:spPr>
          <a:xfrm>
            <a:off x="9805986" y="6491950"/>
            <a:ext cx="1809562" cy="182880"/>
          </a:xfrm>
          <a:prstGeom prst="rect">
            <a:avLst/>
          </a:prstGeom>
        </p:spPr>
        <p:txBody>
          <a:bodyPr/>
          <a:lstStyle/>
          <a:p>
            <a:fld id="{2C55AB44-A465-440F-B1AF-326DFCED3A38}" type="datetime4">
              <a:rPr lang="en-US" smtClean="0"/>
              <a:t>October 20, 2025</a:t>
            </a:fld>
            <a:endParaRPr lang="en-CA"/>
          </a:p>
        </p:txBody>
      </p:sp>
      <p:sp>
        <p:nvSpPr>
          <p:cNvPr id="11" name="Content Placeholder 2">
            <a:extLst>
              <a:ext uri="{FF2B5EF4-FFF2-40B4-BE49-F238E27FC236}">
                <a16:creationId xmlns:a16="http://schemas.microsoft.com/office/drawing/2014/main" id="{D1ED90F4-518E-8063-A3E9-B1AD8A213FBB}"/>
              </a:ext>
            </a:extLst>
          </p:cNvPr>
          <p:cNvSpPr>
            <a:spLocks noGrp="1"/>
          </p:cNvSpPr>
          <p:nvPr>
            <p:ph sz="half" idx="14" hasCustomPrompt="1"/>
          </p:nvPr>
        </p:nvSpPr>
        <p:spPr>
          <a:xfrm>
            <a:off x="3427293" y="1243584"/>
            <a:ext cx="2478024" cy="2561087"/>
          </a:xfrm>
        </p:spPr>
        <p:txBody>
          <a:bodyPr/>
          <a:lstStyle>
            <a:lvl1pPr>
              <a:lnSpc>
                <a:spcPct val="91000"/>
              </a:lnSpc>
              <a:spcAft>
                <a:spcPts val="0"/>
              </a:spcAft>
              <a:defRPr sz="7200" b="0">
                <a:solidFill>
                  <a:schemeClr val="accent2"/>
                </a:solidFill>
                <a:latin typeface="Trust Hartford Serif XLight" pitchFamily="50" charset="0"/>
              </a:defRPr>
            </a:lvl1pPr>
            <a:lvl2pPr>
              <a:lnSpc>
                <a:spcPct val="96000"/>
              </a:lnSpc>
              <a:spcAft>
                <a:spcPts val="1500"/>
              </a:spcAft>
              <a:defRPr sz="1200" b="1" spc="-10" baseline="0">
                <a:latin typeface="+mn-lt"/>
              </a:defRPr>
            </a:lvl2pPr>
            <a:lvl3pPr marL="0" indent="0">
              <a:lnSpc>
                <a:spcPct val="104000"/>
              </a:lnSpc>
              <a:spcAft>
                <a:spcPts val="0"/>
              </a:spcAft>
              <a:buFontTx/>
              <a:buNone/>
              <a:defRPr sz="1200">
                <a:latin typeface="+mn-lt"/>
              </a:defRPr>
            </a:lvl3pPr>
          </a:lstStyle>
          <a:p>
            <a:pPr lvl="0"/>
            <a:r>
              <a:rPr lang="en-US" dirty="0"/>
              <a:t>#</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B9A7E571-F1EF-A438-CBD5-5F429E8D4E65}"/>
              </a:ext>
            </a:extLst>
          </p:cNvPr>
          <p:cNvSpPr>
            <a:spLocks noGrp="1"/>
          </p:cNvSpPr>
          <p:nvPr>
            <p:ph sz="half" idx="15" hasCustomPrompt="1"/>
          </p:nvPr>
        </p:nvSpPr>
        <p:spPr>
          <a:xfrm>
            <a:off x="576072" y="3898720"/>
            <a:ext cx="2478024" cy="2561087"/>
          </a:xfrm>
        </p:spPr>
        <p:txBody>
          <a:bodyPr/>
          <a:lstStyle>
            <a:lvl1pPr>
              <a:lnSpc>
                <a:spcPct val="91000"/>
              </a:lnSpc>
              <a:spcAft>
                <a:spcPts val="0"/>
              </a:spcAft>
              <a:defRPr sz="7200" b="0">
                <a:solidFill>
                  <a:schemeClr val="accent2"/>
                </a:solidFill>
                <a:latin typeface="Trust Hartford Serif XLight" pitchFamily="50" charset="0"/>
              </a:defRPr>
            </a:lvl1pPr>
            <a:lvl2pPr>
              <a:lnSpc>
                <a:spcPct val="96000"/>
              </a:lnSpc>
              <a:spcAft>
                <a:spcPts val="1500"/>
              </a:spcAft>
              <a:defRPr sz="1200" b="1" spc="-10" baseline="0">
                <a:latin typeface="+mn-lt"/>
              </a:defRPr>
            </a:lvl2pPr>
            <a:lvl3pPr marL="0" indent="0">
              <a:lnSpc>
                <a:spcPct val="104000"/>
              </a:lnSpc>
              <a:spcAft>
                <a:spcPts val="0"/>
              </a:spcAft>
              <a:buFontTx/>
              <a:buNone/>
              <a:defRPr sz="1200">
                <a:latin typeface="+mn-lt"/>
              </a:defRPr>
            </a:lvl3pPr>
          </a:lstStyle>
          <a:p>
            <a:pPr lvl="0"/>
            <a:r>
              <a:rPr lang="en-US" dirty="0"/>
              <a:t>#</a:t>
            </a:r>
          </a:p>
          <a:p>
            <a:pPr lvl="1"/>
            <a:r>
              <a:rPr lang="en-US" dirty="0"/>
              <a:t>Second level</a:t>
            </a:r>
          </a:p>
          <a:p>
            <a:pPr lvl="2"/>
            <a:r>
              <a:rPr lang="en-US" dirty="0"/>
              <a:t>Third level</a:t>
            </a:r>
          </a:p>
        </p:txBody>
      </p:sp>
      <p:sp>
        <p:nvSpPr>
          <p:cNvPr id="13" name="Content Placeholder 2">
            <a:extLst>
              <a:ext uri="{FF2B5EF4-FFF2-40B4-BE49-F238E27FC236}">
                <a16:creationId xmlns:a16="http://schemas.microsoft.com/office/drawing/2014/main" id="{273071C4-EDBC-2865-ACE5-BA49BEB3C2ED}"/>
              </a:ext>
            </a:extLst>
          </p:cNvPr>
          <p:cNvSpPr>
            <a:spLocks noGrp="1"/>
          </p:cNvSpPr>
          <p:nvPr>
            <p:ph sz="half" idx="16" hasCustomPrompt="1"/>
          </p:nvPr>
        </p:nvSpPr>
        <p:spPr>
          <a:xfrm>
            <a:off x="3427293" y="3898720"/>
            <a:ext cx="2478024" cy="2561087"/>
          </a:xfrm>
        </p:spPr>
        <p:txBody>
          <a:bodyPr/>
          <a:lstStyle>
            <a:lvl1pPr>
              <a:lnSpc>
                <a:spcPct val="91000"/>
              </a:lnSpc>
              <a:spcAft>
                <a:spcPts val="0"/>
              </a:spcAft>
              <a:defRPr sz="7200" b="0">
                <a:solidFill>
                  <a:schemeClr val="accent2"/>
                </a:solidFill>
                <a:latin typeface="Trust Hartford Serif XLight" pitchFamily="50" charset="0"/>
              </a:defRPr>
            </a:lvl1pPr>
            <a:lvl2pPr>
              <a:lnSpc>
                <a:spcPct val="96000"/>
              </a:lnSpc>
              <a:spcAft>
                <a:spcPts val="1500"/>
              </a:spcAft>
              <a:defRPr sz="1200" b="1" spc="-10" baseline="0">
                <a:latin typeface="+mn-lt"/>
              </a:defRPr>
            </a:lvl2pPr>
            <a:lvl3pPr marL="0" indent="0">
              <a:lnSpc>
                <a:spcPct val="104000"/>
              </a:lnSpc>
              <a:spcAft>
                <a:spcPts val="0"/>
              </a:spcAft>
              <a:buFontTx/>
              <a:buNone/>
              <a:defRPr sz="1200">
                <a:latin typeface="+mn-lt"/>
              </a:defRPr>
            </a:lvl3pPr>
          </a:lstStyle>
          <a:p>
            <a:pPr lvl="0"/>
            <a:r>
              <a:rPr lang="en-US" dirty="0"/>
              <a:t>#</a:t>
            </a:r>
          </a:p>
          <a:p>
            <a:pPr lvl="1"/>
            <a:r>
              <a:rPr lang="en-US" dirty="0"/>
              <a:t>Second level</a:t>
            </a:r>
          </a:p>
          <a:p>
            <a:pPr lvl="2"/>
            <a:r>
              <a:rPr lang="en-US" dirty="0"/>
              <a:t>Third level</a:t>
            </a:r>
          </a:p>
        </p:txBody>
      </p:sp>
    </p:spTree>
    <p:extLst>
      <p:ext uri="{BB962C8B-B14F-4D97-AF65-F5344CB8AC3E}">
        <p14:creationId xmlns:p14="http://schemas.microsoft.com/office/powerpoint/2010/main" val="2740384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5638-9DCB-4A4B-A17A-9B653075388E}"/>
              </a:ext>
            </a:extLst>
          </p:cNvPr>
          <p:cNvSpPr>
            <a:spLocks noGrp="1"/>
          </p:cNvSpPr>
          <p:nvPr>
            <p:ph type="title"/>
          </p:nvPr>
        </p:nvSpPr>
        <p:spPr>
          <a:xfrm>
            <a:off x="574365" y="360232"/>
            <a:ext cx="2478024" cy="3813048"/>
          </a:xfrm>
        </p:spPr>
        <p:txBody>
          <a:bodyPr/>
          <a:lstStyle/>
          <a:p>
            <a:r>
              <a:rPr lang="en-US"/>
              <a:t>Click to edit Master title style</a:t>
            </a:r>
            <a:endParaRPr lang="en-CA" dirty="0"/>
          </a:p>
        </p:txBody>
      </p:sp>
      <p:sp>
        <p:nvSpPr>
          <p:cNvPr id="3" name="Chart Placeholder 2">
            <a:extLst>
              <a:ext uri="{FF2B5EF4-FFF2-40B4-BE49-F238E27FC236}">
                <a16:creationId xmlns:a16="http://schemas.microsoft.com/office/drawing/2014/main" id="{D4523EDA-C4FA-4F10-8196-8DE4BF36E8D0}"/>
              </a:ext>
            </a:extLst>
          </p:cNvPr>
          <p:cNvSpPr>
            <a:spLocks noGrp="1"/>
          </p:cNvSpPr>
          <p:nvPr>
            <p:ph type="chart" idx="1"/>
          </p:nvPr>
        </p:nvSpPr>
        <p:spPr>
          <a:xfrm>
            <a:off x="3054096" y="201168"/>
            <a:ext cx="6885432" cy="6025896"/>
          </a:xfrm>
        </p:spPr>
        <p:txBody>
          <a:bodyPr/>
          <a:lstStyle/>
          <a:p>
            <a:r>
              <a:rPr lang="en-US"/>
              <a:t>Click icon to add chart</a:t>
            </a:r>
            <a:endParaRPr lang="en-CA" dirty="0"/>
          </a:p>
        </p:txBody>
      </p:sp>
      <p:sp>
        <p:nvSpPr>
          <p:cNvPr id="6" name="Slide Number Placeholder 3">
            <a:extLst>
              <a:ext uri="{FF2B5EF4-FFF2-40B4-BE49-F238E27FC236}">
                <a16:creationId xmlns:a16="http://schemas.microsoft.com/office/drawing/2014/main" id="{1CF895C5-5776-4C7F-AE1B-8503F6652A56}"/>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147267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6D83-BB70-49AB-BC44-801646DE8B6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201C58F-8883-4B64-915B-599721E644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Slide Number Placeholder 3">
            <a:extLst>
              <a:ext uri="{FF2B5EF4-FFF2-40B4-BE49-F238E27FC236}">
                <a16:creationId xmlns:a16="http://schemas.microsoft.com/office/drawing/2014/main" id="{1E14BD53-CB03-4E8A-BD70-E6FB80F54A7E}"/>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2563800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reserve="1">
  <p:cSld name="Title and Chart Alternativ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5638-9DCB-4A4B-A17A-9B653075388E}"/>
              </a:ext>
            </a:extLst>
          </p:cNvPr>
          <p:cNvSpPr>
            <a:spLocks noGrp="1"/>
          </p:cNvSpPr>
          <p:nvPr>
            <p:ph type="title"/>
          </p:nvPr>
        </p:nvSpPr>
        <p:spPr>
          <a:xfrm>
            <a:off x="574365" y="360232"/>
            <a:ext cx="2478024" cy="1408176"/>
          </a:xfrm>
        </p:spPr>
        <p:txBody>
          <a:bodyPr/>
          <a:lstStyle/>
          <a:p>
            <a:r>
              <a:rPr lang="en-US"/>
              <a:t>Click to edit Master title style</a:t>
            </a:r>
            <a:endParaRPr lang="en-CA" dirty="0"/>
          </a:p>
        </p:txBody>
      </p:sp>
      <p:sp>
        <p:nvSpPr>
          <p:cNvPr id="3" name="Chart Placeholder 2">
            <a:extLst>
              <a:ext uri="{FF2B5EF4-FFF2-40B4-BE49-F238E27FC236}">
                <a16:creationId xmlns:a16="http://schemas.microsoft.com/office/drawing/2014/main" id="{D4523EDA-C4FA-4F10-8196-8DE4BF36E8D0}"/>
              </a:ext>
            </a:extLst>
          </p:cNvPr>
          <p:cNvSpPr>
            <a:spLocks noGrp="1"/>
          </p:cNvSpPr>
          <p:nvPr>
            <p:ph type="chart" idx="1"/>
          </p:nvPr>
        </p:nvSpPr>
        <p:spPr>
          <a:xfrm>
            <a:off x="438912" y="1911096"/>
            <a:ext cx="11320272" cy="4320443"/>
          </a:xfrm>
        </p:spPr>
        <p:txBody>
          <a:bodyPr/>
          <a:lstStyle/>
          <a:p>
            <a:r>
              <a:rPr lang="en-US"/>
              <a:t>Click icon to add chart</a:t>
            </a:r>
            <a:endParaRPr lang="en-CA" dirty="0"/>
          </a:p>
        </p:txBody>
      </p:sp>
      <p:sp>
        <p:nvSpPr>
          <p:cNvPr id="6" name="Slide Number Placeholder 3">
            <a:extLst>
              <a:ext uri="{FF2B5EF4-FFF2-40B4-BE49-F238E27FC236}">
                <a16:creationId xmlns:a16="http://schemas.microsoft.com/office/drawing/2014/main" id="{1CF895C5-5776-4C7F-AE1B-8503F6652A56}"/>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442692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5638-9DCB-4A4B-A17A-9B653075388E}"/>
              </a:ext>
            </a:extLst>
          </p:cNvPr>
          <p:cNvSpPr>
            <a:spLocks noGrp="1"/>
          </p:cNvSpPr>
          <p:nvPr>
            <p:ph type="title"/>
          </p:nvPr>
        </p:nvSpPr>
        <p:spPr>
          <a:xfrm>
            <a:off x="574365" y="360232"/>
            <a:ext cx="2478024" cy="1408176"/>
          </a:xfrm>
        </p:spPr>
        <p:txBody>
          <a:bodyPr/>
          <a:lstStyle/>
          <a:p>
            <a:r>
              <a:rPr lang="en-US"/>
              <a:t>Click to edit Master title style</a:t>
            </a:r>
            <a:endParaRPr lang="en-CA" dirty="0"/>
          </a:p>
        </p:txBody>
      </p:sp>
      <p:sp>
        <p:nvSpPr>
          <p:cNvPr id="3" name="Chart Placeholder 2">
            <a:extLst>
              <a:ext uri="{FF2B5EF4-FFF2-40B4-BE49-F238E27FC236}">
                <a16:creationId xmlns:a16="http://schemas.microsoft.com/office/drawing/2014/main" id="{D4523EDA-C4FA-4F10-8196-8DE4BF36E8D0}"/>
              </a:ext>
            </a:extLst>
          </p:cNvPr>
          <p:cNvSpPr>
            <a:spLocks noGrp="1"/>
          </p:cNvSpPr>
          <p:nvPr>
            <p:ph type="chart" idx="1"/>
          </p:nvPr>
        </p:nvSpPr>
        <p:spPr>
          <a:xfrm>
            <a:off x="438912" y="1911096"/>
            <a:ext cx="5596128" cy="4320443"/>
          </a:xfrm>
        </p:spPr>
        <p:txBody>
          <a:bodyPr/>
          <a:lstStyle/>
          <a:p>
            <a:r>
              <a:rPr lang="en-US"/>
              <a:t>Click icon to add chart</a:t>
            </a:r>
            <a:endParaRPr lang="en-CA" dirty="0"/>
          </a:p>
        </p:txBody>
      </p:sp>
      <p:sp>
        <p:nvSpPr>
          <p:cNvPr id="8" name="Chart Placeholder 3">
            <a:extLst>
              <a:ext uri="{FF2B5EF4-FFF2-40B4-BE49-F238E27FC236}">
                <a16:creationId xmlns:a16="http://schemas.microsoft.com/office/drawing/2014/main" id="{0EE9AC9D-70EA-AA85-CBE6-23C5257EB501}"/>
              </a:ext>
            </a:extLst>
          </p:cNvPr>
          <p:cNvSpPr>
            <a:spLocks noGrp="1"/>
          </p:cNvSpPr>
          <p:nvPr>
            <p:ph type="chart" idx="13"/>
          </p:nvPr>
        </p:nvSpPr>
        <p:spPr>
          <a:xfrm>
            <a:off x="6153810" y="1912328"/>
            <a:ext cx="5596128" cy="4320443"/>
          </a:xfrm>
        </p:spPr>
        <p:txBody>
          <a:bodyPr/>
          <a:lstStyle/>
          <a:p>
            <a:r>
              <a:rPr lang="en-US"/>
              <a:t>Click icon to add chart</a:t>
            </a:r>
            <a:endParaRPr lang="en-CA" dirty="0"/>
          </a:p>
        </p:txBody>
      </p:sp>
      <p:sp>
        <p:nvSpPr>
          <p:cNvPr id="6" name="Slide Number Placeholder 4">
            <a:extLst>
              <a:ext uri="{FF2B5EF4-FFF2-40B4-BE49-F238E27FC236}">
                <a16:creationId xmlns:a16="http://schemas.microsoft.com/office/drawing/2014/main" id="{1CF895C5-5776-4C7F-AE1B-8503F6652A56}"/>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2837474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3A6E-7CF8-4BC2-A0EB-FA90FCA21BE5}"/>
              </a:ext>
            </a:extLst>
          </p:cNvPr>
          <p:cNvSpPr>
            <a:spLocks noGrp="1"/>
          </p:cNvSpPr>
          <p:nvPr>
            <p:ph type="title"/>
          </p:nvPr>
        </p:nvSpPr>
        <p:spPr>
          <a:xfrm>
            <a:off x="574365" y="360232"/>
            <a:ext cx="2478024" cy="1956816"/>
          </a:xfrm>
        </p:spPr>
        <p:txBody>
          <a:bodyPr/>
          <a:lstStyle/>
          <a:p>
            <a:r>
              <a:rPr lang="en-US"/>
              <a:t>Click to edit Master title style</a:t>
            </a:r>
            <a:endParaRPr lang="en-CA" dirty="0"/>
          </a:p>
        </p:txBody>
      </p:sp>
      <p:sp>
        <p:nvSpPr>
          <p:cNvPr id="3" name="Table Placeholder 2">
            <a:extLst>
              <a:ext uri="{FF2B5EF4-FFF2-40B4-BE49-F238E27FC236}">
                <a16:creationId xmlns:a16="http://schemas.microsoft.com/office/drawing/2014/main" id="{08E4A003-1EAA-47A9-9AAC-94B864F536D1}"/>
              </a:ext>
            </a:extLst>
          </p:cNvPr>
          <p:cNvSpPr>
            <a:spLocks noGrp="1"/>
          </p:cNvSpPr>
          <p:nvPr>
            <p:ph type="tbl" idx="1"/>
          </p:nvPr>
        </p:nvSpPr>
        <p:spPr>
          <a:xfrm>
            <a:off x="576072" y="2567083"/>
            <a:ext cx="11044428" cy="3529584"/>
          </a:xfrm>
        </p:spPr>
        <p:txBody>
          <a:bodyPr/>
          <a:lstStyle/>
          <a:p>
            <a:r>
              <a:rPr lang="en-US"/>
              <a:t>Click icon to add table</a:t>
            </a:r>
            <a:endParaRPr lang="en-CA" dirty="0"/>
          </a:p>
        </p:txBody>
      </p:sp>
      <p:sp>
        <p:nvSpPr>
          <p:cNvPr id="6" name="Slide Number Placeholder 3">
            <a:extLst>
              <a:ext uri="{FF2B5EF4-FFF2-40B4-BE49-F238E27FC236}">
                <a16:creationId xmlns:a16="http://schemas.microsoft.com/office/drawing/2014/main" id="{32DD8E0E-D906-4051-A76A-02442FC1BE0A}"/>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2473735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4764-B876-42DD-B472-BDC2CC61EBD1}"/>
              </a:ext>
            </a:extLst>
          </p:cNvPr>
          <p:cNvSpPr>
            <a:spLocks noGrp="1"/>
          </p:cNvSpPr>
          <p:nvPr>
            <p:ph type="title"/>
          </p:nvPr>
        </p:nvSpPr>
        <p:spPr>
          <a:xfrm>
            <a:off x="574364" y="360233"/>
            <a:ext cx="5331135" cy="875635"/>
          </a:xfrm>
        </p:spPr>
        <p:txBody>
          <a:bodyPr/>
          <a:lstStyle/>
          <a:p>
            <a:r>
              <a:rPr lang="en-US"/>
              <a:t>Click to edit Master title style</a:t>
            </a:r>
            <a:endParaRPr lang="en-CA" dirty="0"/>
          </a:p>
        </p:txBody>
      </p:sp>
      <p:sp>
        <p:nvSpPr>
          <p:cNvPr id="5" name="Slide Number Placeholder 2">
            <a:extLst>
              <a:ext uri="{FF2B5EF4-FFF2-40B4-BE49-F238E27FC236}">
                <a16:creationId xmlns:a16="http://schemas.microsoft.com/office/drawing/2014/main" id="{49D22D01-6D3C-4EFB-B1F4-AED8B951CB86}"/>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2740809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A861FFE4-4E43-4713-813A-0DAF9AE24455}"/>
              </a:ext>
            </a:extLst>
          </p:cNvPr>
          <p:cNvSpPr>
            <a:spLocks noGrp="1"/>
          </p:cNvSpPr>
          <p:nvPr>
            <p:ph type="sldNum" sz="quarter" idx="12"/>
          </p:nvPr>
        </p:nvSpPr>
        <p:spPr/>
        <p:txBody>
          <a:bodyPr/>
          <a:lstStyle/>
          <a:p>
            <a:fld id="{0B1B59A6-B74A-41AA-9EF6-238F4BE8BA53}" type="slidenum">
              <a:rPr lang="en-CA" smtClean="0"/>
              <a:t>‹#›</a:t>
            </a:fld>
            <a:endParaRPr lang="en-CA"/>
          </a:p>
        </p:txBody>
      </p:sp>
    </p:spTree>
    <p:extLst>
      <p:ext uri="{BB962C8B-B14F-4D97-AF65-F5344CB8AC3E}">
        <p14:creationId xmlns:p14="http://schemas.microsoft.com/office/powerpoint/2010/main" val="1702300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_1" userDrawn="1">
  <p:cSld name="_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023A24F-856C-4B7A-B07F-C42D0F77E964}"/>
              </a:ext>
            </a:extLst>
          </p:cNvPr>
          <p:cNvCxnSpPr/>
          <p:nvPr/>
        </p:nvCxnSpPr>
        <p:spPr bwMode="gray">
          <a:xfrm>
            <a:off x="0" y="5848350"/>
            <a:ext cx="12192000"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5D5EDE6-FC4F-724F-B18B-6B0037AD9528}"/>
              </a:ext>
            </a:extLst>
          </p:cNvPr>
          <p:cNvSpPr/>
          <p:nvPr/>
        </p:nvSpPr>
        <p:spPr>
          <a:xfrm>
            <a:off x="0" y="5718288"/>
            <a:ext cx="12192000" cy="110011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400" b="1">
              <a:latin typeface="Avenir Next LT Pro" panose="020B0504020202020204" pitchFamily="34" charset="0"/>
            </a:endParaRPr>
          </a:p>
        </p:txBody>
      </p:sp>
      <p:sp>
        <p:nvSpPr>
          <p:cNvPr id="12" name="PICTURE PLACEHOLDER">
            <a:extLst>
              <a:ext uri="{FF2B5EF4-FFF2-40B4-BE49-F238E27FC236}">
                <a16:creationId xmlns:a16="http://schemas.microsoft.com/office/drawing/2014/main" id="{60F7A5E3-A102-D74F-AB3F-4045CD3A4641}"/>
              </a:ext>
            </a:extLst>
          </p:cNvPr>
          <p:cNvSpPr>
            <a:spLocks noGrp="1"/>
          </p:cNvSpPr>
          <p:nvPr>
            <p:ph type="pic" sz="quarter" idx="13" hasCustomPrompt="1"/>
          </p:nvPr>
        </p:nvSpPr>
        <p:spPr>
          <a:xfrm>
            <a:off x="0" y="0"/>
            <a:ext cx="12192000" cy="6853280"/>
          </a:xfrm>
          <a:prstGeom prst="rect">
            <a:avLst/>
          </a:prstGeom>
          <a:noFill/>
        </p:spPr>
        <p:txBody>
          <a:bodyPr lIns="3383280" rIns="548640" anchor="ctr" anchorCtr="0"/>
          <a:lstStyle>
            <a:lvl1pPr marL="0" indent="0" algn="r">
              <a:buNone/>
              <a:defRPr sz="3200">
                <a:solidFill>
                  <a:schemeClr val="tx1"/>
                </a:solidFill>
              </a:defRPr>
            </a:lvl1pPr>
          </a:lstStyle>
          <a:p>
            <a:r>
              <a:rPr lang="en-US"/>
              <a:t> click to add photo (FULL BLEED)</a:t>
            </a:r>
          </a:p>
        </p:txBody>
      </p:sp>
      <p:sp>
        <p:nvSpPr>
          <p:cNvPr id="14" name="Content Placeholder 9">
            <a:extLst>
              <a:ext uri="{FF2B5EF4-FFF2-40B4-BE49-F238E27FC236}">
                <a16:creationId xmlns:a16="http://schemas.microsoft.com/office/drawing/2014/main" id="{D6FCAF13-890A-A242-980A-E7B0E8429FA3}"/>
              </a:ext>
            </a:extLst>
          </p:cNvPr>
          <p:cNvSpPr>
            <a:spLocks noGrp="1"/>
          </p:cNvSpPr>
          <p:nvPr>
            <p:ph sz="quarter" idx="16" hasCustomPrompt="1"/>
          </p:nvPr>
        </p:nvSpPr>
        <p:spPr>
          <a:xfrm>
            <a:off x="855721" y="1388713"/>
            <a:ext cx="3686939" cy="4168693"/>
          </a:xfrm>
          <a:prstGeom prst="rect">
            <a:avLst/>
          </a:prstGeom>
          <a:solidFill>
            <a:srgbClr val="FFFFFF">
              <a:alpha val="74510"/>
            </a:srgbClr>
          </a:solidFill>
        </p:spPr>
        <p:txBody>
          <a:bodyPr/>
          <a:lstStyle>
            <a:lvl1pPr marL="0" indent="0">
              <a:buNone/>
              <a:defRPr/>
            </a:lvl1pPr>
          </a:lstStyle>
          <a:p>
            <a:pPr lvl="0"/>
            <a:r>
              <a:rPr lang="en-US"/>
              <a:t> </a:t>
            </a:r>
          </a:p>
        </p:txBody>
      </p:sp>
      <p:sp>
        <p:nvSpPr>
          <p:cNvPr id="19" name="TITLE BAR">
            <a:extLst>
              <a:ext uri="{FF2B5EF4-FFF2-40B4-BE49-F238E27FC236}">
                <a16:creationId xmlns:a16="http://schemas.microsoft.com/office/drawing/2014/main" id="{086B352B-B271-CB48-B0EA-F9B7FF3809A9}"/>
              </a:ext>
            </a:extLst>
          </p:cNvPr>
          <p:cNvSpPr>
            <a:spLocks noGrp="1"/>
          </p:cNvSpPr>
          <p:nvPr>
            <p:ph type="body" sz="quarter" idx="19" hasCustomPrompt="1"/>
          </p:nvPr>
        </p:nvSpPr>
        <p:spPr>
          <a:xfrm>
            <a:off x="1165289" y="1848534"/>
            <a:ext cx="2899618" cy="1278383"/>
          </a:xfrm>
          <a:prstGeom prst="rect">
            <a:avLst/>
          </a:prstGeom>
        </p:spPr>
        <p:txBody>
          <a:bodyPr anchor="b" anchorCtr="0"/>
          <a:lstStyle>
            <a:lvl1pPr marL="0" indent="0">
              <a:lnSpc>
                <a:spcPct val="100000"/>
              </a:lnSpc>
              <a:buNone/>
              <a:defRPr sz="2800" b="0" i="0">
                <a:solidFill>
                  <a:schemeClr val="accent1"/>
                </a:solidFill>
                <a:latin typeface="Century Gothic" panose="020B0502020202020204" pitchFamily="34" charset="0"/>
                <a:cs typeface="Arial" panose="020B0604020202020204" pitchFamily="34" charset="0"/>
              </a:defRPr>
            </a:lvl1pPr>
          </a:lstStyle>
          <a:p>
            <a:pPr lvl="0"/>
            <a:r>
              <a:rPr lang="en-US"/>
              <a:t>Headline Here</a:t>
            </a:r>
          </a:p>
        </p:txBody>
      </p:sp>
      <p:sp>
        <p:nvSpPr>
          <p:cNvPr id="4" name="Text Placeholder 3">
            <a:extLst>
              <a:ext uri="{FF2B5EF4-FFF2-40B4-BE49-F238E27FC236}">
                <a16:creationId xmlns:a16="http://schemas.microsoft.com/office/drawing/2014/main" id="{9E3B8830-16FF-EF4F-8C1D-68388937E3F7}"/>
              </a:ext>
            </a:extLst>
          </p:cNvPr>
          <p:cNvSpPr>
            <a:spLocks noGrp="1"/>
          </p:cNvSpPr>
          <p:nvPr>
            <p:ph type="body" sz="quarter" idx="20"/>
          </p:nvPr>
        </p:nvSpPr>
        <p:spPr>
          <a:xfrm>
            <a:off x="1165288" y="3247786"/>
            <a:ext cx="2899619" cy="20518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2">
            <a:extLst>
              <a:ext uri="{FF2B5EF4-FFF2-40B4-BE49-F238E27FC236}">
                <a16:creationId xmlns:a16="http://schemas.microsoft.com/office/drawing/2014/main" id="{B6E8991A-DBE0-88BE-0629-43CB6191B8A6}"/>
              </a:ext>
            </a:extLst>
          </p:cNvPr>
          <p:cNvSpPr>
            <a:spLocks noGrp="1"/>
          </p:cNvSpPr>
          <p:nvPr>
            <p:ph type="pic" sz="quarter" idx="18" hasCustomPrompt="1"/>
          </p:nvPr>
        </p:nvSpPr>
        <p:spPr>
          <a:xfrm>
            <a:off x="11083626" y="5795539"/>
            <a:ext cx="862252" cy="88436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a:t> </a:t>
            </a:r>
          </a:p>
        </p:txBody>
      </p:sp>
    </p:spTree>
    <p:extLst>
      <p:ext uri="{BB962C8B-B14F-4D97-AF65-F5344CB8AC3E}">
        <p14:creationId xmlns:p14="http://schemas.microsoft.com/office/powerpoint/2010/main" val="2851374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_30" userDrawn="1">
  <p:cSld name="_30">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8C5362-1548-4C72-A38C-0E566A496F41}"/>
              </a:ext>
            </a:extLst>
          </p:cNvPr>
          <p:cNvSpPr/>
          <p:nvPr/>
        </p:nvSpPr>
        <p:spPr bwMode="gray">
          <a:xfrm>
            <a:off x="0" y="0"/>
            <a:ext cx="12192000" cy="5852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venir Next LT Pro" panose="020B0504020202020204" pitchFamily="34" charset="0"/>
            </a:endParaRPr>
          </a:p>
        </p:txBody>
      </p:sp>
      <p:sp>
        <p:nvSpPr>
          <p:cNvPr id="5" name="Text Placeholder 4">
            <a:extLst>
              <a:ext uri="{FF2B5EF4-FFF2-40B4-BE49-F238E27FC236}">
                <a16:creationId xmlns:a16="http://schemas.microsoft.com/office/drawing/2014/main" id="{DB546846-0939-4343-80D7-A70455B28B9A}"/>
              </a:ext>
            </a:extLst>
          </p:cNvPr>
          <p:cNvSpPr>
            <a:spLocks noGrp="1"/>
          </p:cNvSpPr>
          <p:nvPr>
            <p:ph type="body" sz="quarter" idx="14"/>
          </p:nvPr>
        </p:nvSpPr>
        <p:spPr bwMode="gray">
          <a:xfrm>
            <a:off x="609600" y="5943600"/>
            <a:ext cx="10119360" cy="731520"/>
          </a:xfrm>
        </p:spPr>
        <p:txBody>
          <a:bodyPr lIns="91440" tIns="0" bIns="0" anchor="b" anchorCtr="0"/>
          <a:lstStyle>
            <a:lvl1pPr marL="114300" indent="-114300">
              <a:lnSpc>
                <a:spcPct val="90000"/>
              </a:lnSpc>
              <a:spcBef>
                <a:spcPts val="500"/>
              </a:spcBef>
              <a:buNone/>
              <a:defRPr sz="800">
                <a:latin typeface="Arial Narrow" panose="020B0606020202030204" pitchFamily="34" charset="0"/>
              </a:defRPr>
            </a:lvl1pPr>
            <a:lvl2pPr marL="457200" indent="0">
              <a:lnSpc>
                <a:spcPct val="90000"/>
              </a:lnSpc>
              <a:spcBef>
                <a:spcPts val="500"/>
              </a:spcBef>
              <a:buNone/>
              <a:defRPr sz="800">
                <a:latin typeface="Arial Narrow" panose="020B0606020202030204" pitchFamily="34" charset="0"/>
              </a:defRPr>
            </a:lvl2pPr>
            <a:lvl3pPr marL="914717" indent="0">
              <a:lnSpc>
                <a:spcPct val="90000"/>
              </a:lnSpc>
              <a:spcBef>
                <a:spcPts val="500"/>
              </a:spcBef>
              <a:buNone/>
              <a:defRPr sz="800">
                <a:latin typeface="Arial Narrow" panose="020B0606020202030204" pitchFamily="34" charset="0"/>
              </a:defRPr>
            </a:lvl3pPr>
            <a:lvl4pPr marL="1280477" indent="0">
              <a:lnSpc>
                <a:spcPct val="90000"/>
              </a:lnSpc>
              <a:spcBef>
                <a:spcPts val="500"/>
              </a:spcBef>
              <a:buNone/>
              <a:defRPr sz="800">
                <a:latin typeface="Arial Narrow" panose="020B0606020202030204" pitchFamily="34" charset="0"/>
              </a:defRPr>
            </a:lvl4pPr>
            <a:lvl5pPr marL="1737677" indent="0">
              <a:lnSpc>
                <a:spcPct val="90000"/>
              </a:lnSpc>
              <a:spcBef>
                <a:spcPts val="500"/>
              </a:spcBef>
              <a:buNone/>
              <a:defRPr sz="800">
                <a:latin typeface="Arial Narrow" panose="020B0606020202030204" pitchFamily="34" charset="0"/>
              </a:defRPr>
            </a:lvl5pPr>
          </a:lstStyle>
          <a:p>
            <a:pPr lvl="0"/>
            <a:r>
              <a:rPr lang="en-US"/>
              <a:t>Edit Master text styles</a:t>
            </a:r>
          </a:p>
        </p:txBody>
      </p:sp>
      <p:cxnSp>
        <p:nvCxnSpPr>
          <p:cNvPr id="7" name="Straight Connector 6">
            <a:extLst>
              <a:ext uri="{FF2B5EF4-FFF2-40B4-BE49-F238E27FC236}">
                <a16:creationId xmlns:a16="http://schemas.microsoft.com/office/drawing/2014/main" id="{C7F3E575-4904-4330-A4C4-5A6000977599}"/>
              </a:ext>
            </a:extLst>
          </p:cNvPr>
          <p:cNvCxnSpPr/>
          <p:nvPr/>
        </p:nvCxnSpPr>
        <p:spPr bwMode="gray">
          <a:xfrm>
            <a:off x="0" y="5848350"/>
            <a:ext cx="12192000"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4101A566-CB7C-5DFB-B4DE-297DB65AC785}"/>
              </a:ext>
            </a:extLst>
          </p:cNvPr>
          <p:cNvSpPr>
            <a:spLocks noGrp="1"/>
          </p:cNvSpPr>
          <p:nvPr>
            <p:ph type="sldNum" sz="quarter" idx="4"/>
          </p:nvPr>
        </p:nvSpPr>
        <p:spPr bwMode="gray">
          <a:xfrm>
            <a:off x="11600156" y="1192327"/>
            <a:ext cx="368886" cy="184666"/>
          </a:xfrm>
          <a:prstGeom prst="rect">
            <a:avLst/>
          </a:prstGeom>
        </p:spPr>
        <p:txBody>
          <a:bodyPr/>
          <a:lstStyle>
            <a:lvl1pPr algn="r">
              <a:defRPr lang="en-US" sz="900" b="0" i="0" smtClean="0">
                <a:solidFill>
                  <a:schemeClr val="tx1"/>
                </a:solidFill>
                <a:latin typeface="Avenir Next LT Pro" panose="020B0504020202020204" pitchFamily="34" charset="0"/>
                <a:cs typeface="Arial" panose="020B0604020202020204" pitchFamily="34" charset="0"/>
              </a:defRPr>
            </a:lvl1pPr>
          </a:lstStyle>
          <a:p>
            <a:fld id="{B6111AC5-A6EA-4123-B1C6-358C02E6D565}" type="slidenum">
              <a:rPr lang="en-US" smtClean="0"/>
              <a:pPr/>
              <a:t>‹#›</a:t>
            </a:fld>
            <a:endParaRPr lang="en-US"/>
          </a:p>
        </p:txBody>
      </p:sp>
      <p:sp>
        <p:nvSpPr>
          <p:cNvPr id="3" name="TextBox 2">
            <a:extLst>
              <a:ext uri="{FF2B5EF4-FFF2-40B4-BE49-F238E27FC236}">
                <a16:creationId xmlns:a16="http://schemas.microsoft.com/office/drawing/2014/main" id="{005B50CB-1B21-BBF5-83D9-2F2742AD3DE3}"/>
              </a:ext>
            </a:extLst>
          </p:cNvPr>
          <p:cNvSpPr txBox="1"/>
          <p:nvPr userDrawn="1"/>
        </p:nvSpPr>
        <p:spPr>
          <a:xfrm rot="5400000">
            <a:off x="9344545" y="3737513"/>
            <a:ext cx="4967260" cy="246221"/>
          </a:xfrm>
          <a:prstGeom prst="rect">
            <a:avLst/>
          </a:prstGeom>
          <a:noFill/>
        </p:spPr>
        <p:txBody>
          <a:bodyPr wrap="square" rtlCol="0">
            <a:spAutoFit/>
          </a:bodyPr>
          <a:lstStyle/>
          <a:p>
            <a:r>
              <a:rPr lang="en-US" sz="1000" spc="100">
                <a:solidFill>
                  <a:srgbClr val="484848"/>
                </a:solidFill>
                <a:latin typeface="Avenir Next LT Pro" panose="020B0504020202020204" pitchFamily="34" charset="0"/>
                <a:cs typeface="Arial" panose="020B0604020202020204" pitchFamily="34" charset="0"/>
              </a:rPr>
              <a:t>|   </a:t>
            </a:r>
            <a:r>
              <a:rPr lang="en-US" sz="1000" b="1" spc="100">
                <a:solidFill>
                  <a:srgbClr val="484848"/>
                </a:solidFill>
                <a:latin typeface="Avenir Next LT Pro" panose="020B0504020202020204" pitchFamily="34" charset="0"/>
                <a:cs typeface="Arial" panose="020B0604020202020204" pitchFamily="34" charset="0"/>
              </a:rPr>
              <a:t>COVERAGE THAT COUNTS: </a:t>
            </a:r>
            <a:r>
              <a:rPr lang="en-US" sz="1000" spc="100">
                <a:solidFill>
                  <a:srgbClr val="484848"/>
                </a:solidFill>
                <a:latin typeface="Avenir Next LT Pro" panose="020B0504020202020204" pitchFamily="34" charset="0"/>
                <a:cs typeface="Arial" panose="020B0604020202020204" pitchFamily="34" charset="0"/>
              </a:rPr>
              <a:t>AFFORDABLE PROTECTION</a:t>
            </a:r>
          </a:p>
        </p:txBody>
      </p:sp>
    </p:spTree>
    <p:extLst>
      <p:ext uri="{BB962C8B-B14F-4D97-AF65-F5344CB8AC3E}">
        <p14:creationId xmlns:p14="http://schemas.microsoft.com/office/powerpoint/2010/main" val="3312847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_7" userDrawn="1">
  <p:cSld name="_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34763D-2C6B-8946-967B-9A0134E01EAA}"/>
              </a:ext>
            </a:extLst>
          </p:cNvPr>
          <p:cNvSpPr/>
          <p:nvPr/>
        </p:nvSpPr>
        <p:spPr>
          <a:xfrm>
            <a:off x="121921" y="6408484"/>
            <a:ext cx="10958456" cy="338098"/>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400" b="1">
              <a:latin typeface="Avenir Next LT Pro" panose="020B0504020202020204" pitchFamily="34" charset="0"/>
            </a:endParaRPr>
          </a:p>
        </p:txBody>
      </p:sp>
      <p:sp>
        <p:nvSpPr>
          <p:cNvPr id="5" name="Text Placeholder 2">
            <a:extLst>
              <a:ext uri="{FF2B5EF4-FFF2-40B4-BE49-F238E27FC236}">
                <a16:creationId xmlns:a16="http://schemas.microsoft.com/office/drawing/2014/main" id="{41491EB8-6F21-C041-9F00-9CDF42AB2830}"/>
              </a:ext>
            </a:extLst>
          </p:cNvPr>
          <p:cNvSpPr>
            <a:spLocks noGrp="1"/>
          </p:cNvSpPr>
          <p:nvPr>
            <p:ph type="body" sz="quarter" idx="11"/>
          </p:nvPr>
        </p:nvSpPr>
        <p:spPr>
          <a:xfrm>
            <a:off x="609600" y="5943600"/>
            <a:ext cx="10119360" cy="731520"/>
          </a:xfrm>
        </p:spPr>
        <p:txBody>
          <a:bodyPr tIns="0" bIns="0" anchor="b" anchorCtr="0"/>
          <a:lstStyle>
            <a:lvl1pPr marL="114300" indent="-114300">
              <a:lnSpc>
                <a:spcPct val="90000"/>
              </a:lnSpc>
              <a:spcBef>
                <a:spcPts val="500"/>
              </a:spcBef>
              <a:buNone/>
              <a:defRPr sz="800">
                <a:latin typeface="Arial Narrow" panose="020B0606020202030204" pitchFamily="34" charset="0"/>
              </a:defRPr>
            </a:lvl1pPr>
            <a:lvl2pPr marL="457200" indent="0">
              <a:buNone/>
              <a:defRPr sz="800"/>
            </a:lvl2pPr>
            <a:lvl3pPr marL="914717" indent="0">
              <a:buNone/>
              <a:defRPr sz="800"/>
            </a:lvl3pPr>
            <a:lvl4pPr marL="1280477" indent="0">
              <a:buNone/>
              <a:defRPr sz="800"/>
            </a:lvl4pPr>
            <a:lvl5pPr marL="1737677" indent="0">
              <a:buNone/>
              <a:defRPr sz="800"/>
            </a:lvl5pPr>
          </a:lstStyle>
          <a:p>
            <a:pPr lvl="0"/>
            <a:r>
              <a:rPr lang="en-US"/>
              <a:t>Edit Master text styles</a:t>
            </a:r>
          </a:p>
        </p:txBody>
      </p:sp>
      <p:sp>
        <p:nvSpPr>
          <p:cNvPr id="2" name="Slide Number Placeholder 3">
            <a:extLst>
              <a:ext uri="{FF2B5EF4-FFF2-40B4-BE49-F238E27FC236}">
                <a16:creationId xmlns:a16="http://schemas.microsoft.com/office/drawing/2014/main" id="{40189506-8845-0AAC-0685-3E658603EA47}"/>
              </a:ext>
            </a:extLst>
          </p:cNvPr>
          <p:cNvSpPr>
            <a:spLocks noGrp="1"/>
          </p:cNvSpPr>
          <p:nvPr>
            <p:ph type="sldNum" sz="quarter" idx="4"/>
          </p:nvPr>
        </p:nvSpPr>
        <p:spPr bwMode="gray">
          <a:xfrm>
            <a:off x="11600156" y="1192327"/>
            <a:ext cx="368886" cy="184666"/>
          </a:xfrm>
          <a:prstGeom prst="rect">
            <a:avLst/>
          </a:prstGeom>
        </p:spPr>
        <p:txBody>
          <a:bodyPr/>
          <a:lstStyle>
            <a:lvl1pPr algn="r">
              <a:defRPr lang="en-US" sz="900" b="0" i="0" smtClean="0">
                <a:solidFill>
                  <a:schemeClr val="tx1"/>
                </a:solidFill>
                <a:latin typeface="Avenir Next LT Pro" panose="020B0504020202020204" pitchFamily="34" charset="0"/>
                <a:cs typeface="Arial" panose="020B0604020202020204" pitchFamily="34" charset="0"/>
              </a:defRPr>
            </a:lvl1pPr>
          </a:lstStyle>
          <a:p>
            <a:fld id="{B6111AC5-A6EA-4123-B1C6-358C02E6D565}" type="slidenum">
              <a:rPr lang="en-US" smtClean="0"/>
              <a:pPr/>
              <a:t>‹#›</a:t>
            </a:fld>
            <a:endParaRPr lang="en-US"/>
          </a:p>
        </p:txBody>
      </p:sp>
      <p:sp>
        <p:nvSpPr>
          <p:cNvPr id="6" name="TextBox 5">
            <a:extLst>
              <a:ext uri="{FF2B5EF4-FFF2-40B4-BE49-F238E27FC236}">
                <a16:creationId xmlns:a16="http://schemas.microsoft.com/office/drawing/2014/main" id="{6AD1BCF5-8F73-4596-0282-BB8859FCE378}"/>
              </a:ext>
            </a:extLst>
          </p:cNvPr>
          <p:cNvSpPr txBox="1"/>
          <p:nvPr userDrawn="1"/>
        </p:nvSpPr>
        <p:spPr>
          <a:xfrm rot="5400000">
            <a:off x="9344545" y="3737513"/>
            <a:ext cx="4967260" cy="246221"/>
          </a:xfrm>
          <a:prstGeom prst="rect">
            <a:avLst/>
          </a:prstGeom>
          <a:noFill/>
        </p:spPr>
        <p:txBody>
          <a:bodyPr wrap="square" rtlCol="0">
            <a:spAutoFit/>
          </a:bodyPr>
          <a:lstStyle/>
          <a:p>
            <a:r>
              <a:rPr lang="en-US" sz="1000" spc="100">
                <a:solidFill>
                  <a:srgbClr val="484848"/>
                </a:solidFill>
                <a:latin typeface="Avenir Next LT Pro" panose="020B0504020202020204" pitchFamily="34" charset="0"/>
                <a:cs typeface="Arial" panose="020B0604020202020204" pitchFamily="34" charset="0"/>
              </a:rPr>
              <a:t>|   </a:t>
            </a:r>
            <a:r>
              <a:rPr lang="en-US" sz="1000" b="1" spc="100">
                <a:solidFill>
                  <a:srgbClr val="484848"/>
                </a:solidFill>
                <a:latin typeface="Avenir Next LT Pro" panose="020B0504020202020204" pitchFamily="34" charset="0"/>
                <a:cs typeface="Arial" panose="020B0604020202020204" pitchFamily="34" charset="0"/>
              </a:rPr>
              <a:t>COVERAGE THAT COUNTS: </a:t>
            </a:r>
            <a:r>
              <a:rPr lang="en-US" sz="1000" spc="100">
                <a:solidFill>
                  <a:srgbClr val="484848"/>
                </a:solidFill>
                <a:latin typeface="Avenir Next LT Pro" panose="020B0504020202020204" pitchFamily="34" charset="0"/>
                <a:cs typeface="Arial" panose="020B0604020202020204" pitchFamily="34" charset="0"/>
              </a:rPr>
              <a:t>AFFORDABLE PROTECTION</a:t>
            </a:r>
          </a:p>
        </p:txBody>
      </p:sp>
    </p:spTree>
    <p:extLst>
      <p:ext uri="{BB962C8B-B14F-4D97-AF65-F5344CB8AC3E}">
        <p14:creationId xmlns:p14="http://schemas.microsoft.com/office/powerpoint/2010/main" val="2392172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_6">
  <p:cSld name="_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87E069-5811-AC4E-816E-203C386D1E08}"/>
              </a:ext>
            </a:extLst>
          </p:cNvPr>
          <p:cNvSpPr/>
          <p:nvPr/>
        </p:nvSpPr>
        <p:spPr>
          <a:xfrm>
            <a:off x="121921" y="6408484"/>
            <a:ext cx="10958456" cy="338098"/>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400" b="1">
              <a:latin typeface="Avenir Next LT Pro" panose="020B0504020202020204" pitchFamily="34" charset="0"/>
            </a:endParaRPr>
          </a:p>
        </p:txBody>
      </p:sp>
      <p:sp>
        <p:nvSpPr>
          <p:cNvPr id="6" name="Title 5">
            <a:extLst>
              <a:ext uri="{FF2B5EF4-FFF2-40B4-BE49-F238E27FC236}">
                <a16:creationId xmlns:a16="http://schemas.microsoft.com/office/drawing/2014/main" id="{1AF3D982-8198-4629-92E6-3EB55E62DA98}"/>
              </a:ext>
            </a:extLst>
          </p:cNvPr>
          <p:cNvSpPr>
            <a:spLocks noGrp="1"/>
          </p:cNvSpPr>
          <p:nvPr>
            <p:ph type="title" hasCustomPrompt="1"/>
          </p:nvPr>
        </p:nvSpPr>
        <p:spPr/>
        <p:txBody>
          <a:bodyPr vert="horz" lIns="91440" tIns="45720" rIns="91440" bIns="45720" rtlCol="0" anchor="b" anchorCtr="0">
            <a:noAutofit/>
          </a:bodyPr>
          <a:lstStyle>
            <a:lvl1pPr>
              <a:defRPr lang="en-US" dirty="0"/>
            </a:lvl1pPr>
          </a:lstStyle>
          <a:p>
            <a:pPr lvl="0"/>
            <a:r>
              <a:rPr lang="en-US"/>
              <a:t>Click To Edit Master Title Style</a:t>
            </a:r>
          </a:p>
        </p:txBody>
      </p:sp>
      <p:sp>
        <p:nvSpPr>
          <p:cNvPr id="3" name="Text Placeholder 2">
            <a:extLst>
              <a:ext uri="{FF2B5EF4-FFF2-40B4-BE49-F238E27FC236}">
                <a16:creationId xmlns:a16="http://schemas.microsoft.com/office/drawing/2014/main" id="{53BCB28D-924C-439B-AB8F-C25E0D204A9C}"/>
              </a:ext>
            </a:extLst>
          </p:cNvPr>
          <p:cNvSpPr>
            <a:spLocks noGrp="1"/>
          </p:cNvSpPr>
          <p:nvPr>
            <p:ph type="body" sz="quarter" idx="11"/>
          </p:nvPr>
        </p:nvSpPr>
        <p:spPr>
          <a:xfrm>
            <a:off x="609600" y="5943600"/>
            <a:ext cx="10119360" cy="731520"/>
          </a:xfrm>
        </p:spPr>
        <p:txBody>
          <a:bodyPr tIns="0" bIns="0" anchor="b" anchorCtr="0"/>
          <a:lstStyle>
            <a:lvl1pPr marL="114300" indent="-114300">
              <a:lnSpc>
                <a:spcPct val="90000"/>
              </a:lnSpc>
              <a:spcBef>
                <a:spcPts val="500"/>
              </a:spcBef>
              <a:buNone/>
              <a:defRPr sz="800">
                <a:latin typeface="Arial Narrow" panose="020B0606020202030204" pitchFamily="34" charset="0"/>
              </a:defRPr>
            </a:lvl1pPr>
            <a:lvl2pPr marL="457200" indent="0">
              <a:buNone/>
              <a:defRPr sz="800"/>
            </a:lvl2pPr>
            <a:lvl3pPr marL="914717" indent="0">
              <a:buNone/>
              <a:defRPr sz="800"/>
            </a:lvl3pPr>
            <a:lvl4pPr marL="1280477" indent="0">
              <a:buNone/>
              <a:defRPr sz="800"/>
            </a:lvl4pPr>
            <a:lvl5pPr marL="1737677" indent="0">
              <a:buNone/>
              <a:defRPr sz="800"/>
            </a:lvl5pPr>
          </a:lstStyle>
          <a:p>
            <a:pPr lvl="0"/>
            <a:r>
              <a:rPr lang="en-US"/>
              <a:t>Edit Master text styles</a:t>
            </a:r>
          </a:p>
        </p:txBody>
      </p:sp>
      <p:sp>
        <p:nvSpPr>
          <p:cNvPr id="2" name="Slide Number Placeholder 3">
            <a:extLst>
              <a:ext uri="{FF2B5EF4-FFF2-40B4-BE49-F238E27FC236}">
                <a16:creationId xmlns:a16="http://schemas.microsoft.com/office/drawing/2014/main" id="{DACF16C4-2CD8-F649-7750-696FB4BA9CD6}"/>
              </a:ext>
            </a:extLst>
          </p:cNvPr>
          <p:cNvSpPr>
            <a:spLocks noGrp="1"/>
          </p:cNvSpPr>
          <p:nvPr>
            <p:ph type="sldNum" sz="quarter" idx="4"/>
          </p:nvPr>
        </p:nvSpPr>
        <p:spPr bwMode="gray">
          <a:xfrm>
            <a:off x="11600156" y="1192327"/>
            <a:ext cx="368886" cy="184666"/>
          </a:xfrm>
          <a:prstGeom prst="rect">
            <a:avLst/>
          </a:prstGeom>
        </p:spPr>
        <p:txBody>
          <a:bodyPr/>
          <a:lstStyle>
            <a:lvl1pPr algn="r">
              <a:defRPr lang="en-US" sz="900" b="0" i="0" smtClean="0">
                <a:solidFill>
                  <a:schemeClr val="tx1"/>
                </a:solidFill>
                <a:latin typeface="Avenir Next LT Pro" panose="020B0504020202020204" pitchFamily="34" charset="0"/>
                <a:cs typeface="Arial" panose="020B0604020202020204" pitchFamily="34" charset="0"/>
              </a:defRPr>
            </a:lvl1pPr>
          </a:lstStyle>
          <a:p>
            <a:fld id="{B6111AC5-A6EA-4123-B1C6-358C02E6D565}" type="slidenum">
              <a:rPr lang="en-US" smtClean="0"/>
              <a:pPr/>
              <a:t>‹#›</a:t>
            </a:fld>
            <a:endParaRPr lang="en-US"/>
          </a:p>
        </p:txBody>
      </p:sp>
      <p:sp>
        <p:nvSpPr>
          <p:cNvPr id="4" name="TextBox 3">
            <a:extLst>
              <a:ext uri="{FF2B5EF4-FFF2-40B4-BE49-F238E27FC236}">
                <a16:creationId xmlns:a16="http://schemas.microsoft.com/office/drawing/2014/main" id="{DE703297-8886-674E-B5FC-6B9F81907F6A}"/>
              </a:ext>
            </a:extLst>
          </p:cNvPr>
          <p:cNvSpPr txBox="1"/>
          <p:nvPr userDrawn="1"/>
        </p:nvSpPr>
        <p:spPr>
          <a:xfrm rot="5400000">
            <a:off x="9344545" y="3737513"/>
            <a:ext cx="4967260" cy="246221"/>
          </a:xfrm>
          <a:prstGeom prst="rect">
            <a:avLst/>
          </a:prstGeom>
          <a:noFill/>
        </p:spPr>
        <p:txBody>
          <a:bodyPr wrap="square" rtlCol="0">
            <a:spAutoFit/>
          </a:bodyPr>
          <a:lstStyle/>
          <a:p>
            <a:r>
              <a:rPr lang="en-US" sz="1000" spc="100">
                <a:solidFill>
                  <a:srgbClr val="484848"/>
                </a:solidFill>
                <a:latin typeface="Avenir Next LT Pro" panose="020B0504020202020204" pitchFamily="34" charset="0"/>
                <a:cs typeface="Arial" panose="020B0604020202020204" pitchFamily="34" charset="0"/>
              </a:rPr>
              <a:t>|   </a:t>
            </a:r>
            <a:r>
              <a:rPr lang="en-US" sz="1000" b="1" spc="100">
                <a:solidFill>
                  <a:srgbClr val="484848"/>
                </a:solidFill>
                <a:latin typeface="Avenir Next LT Pro" panose="020B0504020202020204" pitchFamily="34" charset="0"/>
                <a:cs typeface="Arial" panose="020B0604020202020204" pitchFamily="34" charset="0"/>
              </a:rPr>
              <a:t>COVERAGE THAT COUNTS: </a:t>
            </a:r>
            <a:r>
              <a:rPr lang="en-US" sz="1000" spc="100">
                <a:solidFill>
                  <a:srgbClr val="484848"/>
                </a:solidFill>
                <a:latin typeface="Avenir Next LT Pro" panose="020B0504020202020204" pitchFamily="34" charset="0"/>
                <a:cs typeface="Arial" panose="020B0604020202020204" pitchFamily="34" charset="0"/>
              </a:rPr>
              <a:t>AFFORDABLE PROTECTION</a:t>
            </a:r>
          </a:p>
        </p:txBody>
      </p:sp>
    </p:spTree>
    <p:extLst>
      <p:ext uri="{BB962C8B-B14F-4D97-AF65-F5344CB8AC3E}">
        <p14:creationId xmlns:p14="http://schemas.microsoft.com/office/powerpoint/2010/main" val="423465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_15">
  <p:cSld name="_1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F29A16-D79C-554E-AD10-4CF49C59AE99}"/>
              </a:ext>
            </a:extLst>
          </p:cNvPr>
          <p:cNvSpPr/>
          <p:nvPr/>
        </p:nvSpPr>
        <p:spPr>
          <a:xfrm>
            <a:off x="121921" y="6408484"/>
            <a:ext cx="10958456" cy="338098"/>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400" b="1">
              <a:latin typeface="Avenir Next LT Pro" panose="020B0504020202020204" pitchFamily="34" charset="0"/>
            </a:endParaRPr>
          </a:p>
        </p:txBody>
      </p:sp>
      <p:sp>
        <p:nvSpPr>
          <p:cNvPr id="6" name="Rectangle 5">
            <a:extLst>
              <a:ext uri="{FF2B5EF4-FFF2-40B4-BE49-F238E27FC236}">
                <a16:creationId xmlns:a16="http://schemas.microsoft.com/office/drawing/2014/main" id="{56BBB617-E73B-4394-A46B-F0E7856B8278}"/>
              </a:ext>
            </a:extLst>
          </p:cNvPr>
          <p:cNvSpPr/>
          <p:nvPr/>
        </p:nvSpPr>
        <p:spPr>
          <a:xfrm>
            <a:off x="0" y="0"/>
            <a:ext cx="12192000" cy="5468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venir Next LT Pro" panose="020B0504020202020204" pitchFamily="34" charset="0"/>
            </a:endParaRPr>
          </a:p>
        </p:txBody>
      </p:sp>
      <p:sp>
        <p:nvSpPr>
          <p:cNvPr id="2" name="Title 1">
            <a:extLst>
              <a:ext uri="{FF2B5EF4-FFF2-40B4-BE49-F238E27FC236}">
                <a16:creationId xmlns:a16="http://schemas.microsoft.com/office/drawing/2014/main" id="{35D49BD7-A185-45FD-BE21-E37B96B2B83D}"/>
              </a:ext>
            </a:extLst>
          </p:cNvPr>
          <p:cNvSpPr>
            <a:spLocks noGrp="1"/>
          </p:cNvSpPr>
          <p:nvPr>
            <p:ph type="title" hasCustomPrompt="1"/>
          </p:nvPr>
        </p:nvSpPr>
        <p:spPr/>
        <p:txBody>
          <a:bodyPr/>
          <a:lstStyle>
            <a:lvl1pPr>
              <a:defRPr b="0" i="0">
                <a:solidFill>
                  <a:schemeClr val="bg1"/>
                </a:solidFill>
                <a:latin typeface="Century Gothic" panose="020B0502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B75D9CE5-7CDD-4E04-8C28-17972037618A}"/>
              </a:ext>
            </a:extLst>
          </p:cNvPr>
          <p:cNvSpPr>
            <a:spLocks noGrp="1"/>
          </p:cNvSpPr>
          <p:nvPr>
            <p:ph sz="quarter" idx="11"/>
          </p:nvPr>
        </p:nvSpPr>
        <p:spPr>
          <a:xfrm>
            <a:off x="609600" y="1143000"/>
            <a:ext cx="10972800" cy="4160521"/>
          </a:xfrm>
        </p:spPr>
        <p:txBody>
          <a:bodyPr/>
          <a:lstStyle>
            <a:lvl1pPr marL="0" indent="0">
              <a:spcBef>
                <a:spcPts val="1800"/>
              </a:spcBef>
              <a:buNone/>
              <a:defRPr sz="1600" b="1">
                <a:solidFill>
                  <a:schemeClr val="bg1"/>
                </a:solidFill>
              </a:defRPr>
            </a:lvl1pPr>
            <a:lvl2pPr marL="182880" indent="-182880">
              <a:spcBef>
                <a:spcPts val="900"/>
              </a:spcBef>
              <a:buFont typeface="Arial" panose="020B0604020202020204" pitchFamily="34" charset="0"/>
              <a:buChar char="•"/>
              <a:defRPr sz="1600">
                <a:solidFill>
                  <a:schemeClr val="bg1"/>
                </a:solidFill>
              </a:defRPr>
            </a:lvl2pPr>
            <a:lvl3pPr marL="685800" indent="-228600">
              <a:buFont typeface="Arial" panose="020B0604020202020204" pitchFamily="34" charset="0"/>
              <a:buChar char="–"/>
              <a:defRPr sz="1400">
                <a:solidFill>
                  <a:schemeClr val="bg1"/>
                </a:solidFill>
              </a:defRPr>
            </a:lvl3pPr>
            <a:lvl4pPr marL="1097280" indent="-182563">
              <a:buFont typeface="Arial" panose="020B0604020202020204" pitchFamily="34" charset="0"/>
              <a:buChar char="•"/>
              <a:defRPr sz="1400">
                <a:solidFill>
                  <a:schemeClr val="bg1"/>
                </a:solidFill>
              </a:defRPr>
            </a:lvl4pPr>
            <a:lvl5pPr marL="1463040" indent="-182563">
              <a:buFont typeface="Arial" panose="020B0604020202020204" pitchFamily="34" charset="0"/>
              <a:buChar cha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115328E5-DFD1-4485-88C6-82CD5D270C7A}"/>
              </a:ext>
            </a:extLst>
          </p:cNvPr>
          <p:cNvSpPr>
            <a:spLocks noGrp="1"/>
          </p:cNvSpPr>
          <p:nvPr>
            <p:ph type="body" sz="quarter" idx="13"/>
          </p:nvPr>
        </p:nvSpPr>
        <p:spPr>
          <a:xfrm>
            <a:off x="609600" y="5577840"/>
            <a:ext cx="10119360" cy="1097280"/>
          </a:xfrm>
        </p:spPr>
        <p:txBody>
          <a:bodyPr lIns="91440" tIns="0" bIns="0" anchor="b" anchorCtr="0"/>
          <a:lstStyle>
            <a:lvl1pPr marL="114300" indent="-114300">
              <a:lnSpc>
                <a:spcPct val="90000"/>
              </a:lnSpc>
              <a:spcBef>
                <a:spcPts val="500"/>
              </a:spcBef>
              <a:buNone/>
              <a:defRPr sz="800">
                <a:latin typeface="Arial Narrow" panose="020B0606020202030204" pitchFamily="34" charset="0"/>
              </a:defRPr>
            </a:lvl1pPr>
            <a:lvl2pPr marL="457200" indent="0">
              <a:buNone/>
              <a:defRPr/>
            </a:lvl2pPr>
          </a:lstStyle>
          <a:p>
            <a:pPr lvl="0"/>
            <a:r>
              <a:rPr lang="en-US"/>
              <a:t>Edit Master text styles</a:t>
            </a:r>
          </a:p>
        </p:txBody>
      </p:sp>
      <p:cxnSp>
        <p:nvCxnSpPr>
          <p:cNvPr id="7" name="Straight Connector 6">
            <a:extLst>
              <a:ext uri="{FF2B5EF4-FFF2-40B4-BE49-F238E27FC236}">
                <a16:creationId xmlns:a16="http://schemas.microsoft.com/office/drawing/2014/main" id="{6F532194-BF59-4FA9-BD34-1A36D5F48DD3}"/>
              </a:ext>
            </a:extLst>
          </p:cNvPr>
          <p:cNvCxnSpPr/>
          <p:nvPr/>
        </p:nvCxnSpPr>
        <p:spPr bwMode="gray">
          <a:xfrm>
            <a:off x="0" y="5486400"/>
            <a:ext cx="12192000"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03EB345C-DD86-7B63-646C-0243E897251B}"/>
              </a:ext>
            </a:extLst>
          </p:cNvPr>
          <p:cNvSpPr>
            <a:spLocks noGrp="1"/>
          </p:cNvSpPr>
          <p:nvPr>
            <p:ph type="sldNum" sz="quarter" idx="4"/>
          </p:nvPr>
        </p:nvSpPr>
        <p:spPr bwMode="gray">
          <a:xfrm>
            <a:off x="11600156" y="908242"/>
            <a:ext cx="368886" cy="184666"/>
          </a:xfrm>
          <a:prstGeom prst="rect">
            <a:avLst/>
          </a:prstGeom>
        </p:spPr>
        <p:txBody>
          <a:bodyPr/>
          <a:lstStyle>
            <a:lvl1pPr algn="r">
              <a:defRPr lang="en-US" sz="900" b="0" i="0" smtClean="0">
                <a:solidFill>
                  <a:schemeClr val="bg1"/>
                </a:solidFill>
                <a:latin typeface="Avenir Next LT Pro" panose="020B0504020202020204" pitchFamily="34" charset="0"/>
                <a:cs typeface="Arial" panose="020B0604020202020204" pitchFamily="34" charset="0"/>
              </a:defRPr>
            </a:lvl1pPr>
          </a:lstStyle>
          <a:p>
            <a:fld id="{B6111AC5-A6EA-4123-B1C6-358C02E6D565}" type="slidenum">
              <a:rPr lang="en-US" smtClean="0"/>
              <a:pPr/>
              <a:t>‹#›</a:t>
            </a:fld>
            <a:endParaRPr lang="en-US"/>
          </a:p>
        </p:txBody>
      </p:sp>
      <p:sp>
        <p:nvSpPr>
          <p:cNvPr id="4" name="TextBox 3">
            <a:extLst>
              <a:ext uri="{FF2B5EF4-FFF2-40B4-BE49-F238E27FC236}">
                <a16:creationId xmlns:a16="http://schemas.microsoft.com/office/drawing/2014/main" id="{81720133-ADC0-BF23-37A6-F3290717FE9A}"/>
              </a:ext>
            </a:extLst>
          </p:cNvPr>
          <p:cNvSpPr txBox="1"/>
          <p:nvPr userDrawn="1"/>
        </p:nvSpPr>
        <p:spPr>
          <a:xfrm rot="5400000">
            <a:off x="9344545" y="3453428"/>
            <a:ext cx="4967260" cy="246221"/>
          </a:xfrm>
          <a:prstGeom prst="rect">
            <a:avLst/>
          </a:prstGeom>
          <a:noFill/>
        </p:spPr>
        <p:txBody>
          <a:bodyPr wrap="square" rtlCol="0">
            <a:spAutoFit/>
          </a:bodyPr>
          <a:lstStyle/>
          <a:p>
            <a:r>
              <a:rPr lang="en-US" sz="1000" spc="100">
                <a:solidFill>
                  <a:schemeClr val="bg1"/>
                </a:solidFill>
                <a:latin typeface="Avenir Next LT Pro" panose="020B0504020202020204" pitchFamily="34" charset="0"/>
                <a:cs typeface="Arial" panose="020B0604020202020204" pitchFamily="34" charset="0"/>
              </a:rPr>
              <a:t>|   </a:t>
            </a:r>
            <a:r>
              <a:rPr lang="en-US" sz="1000" b="1" spc="100">
                <a:solidFill>
                  <a:schemeClr val="bg1"/>
                </a:solidFill>
                <a:latin typeface="Avenir Next LT Pro" panose="020B0504020202020204" pitchFamily="34" charset="0"/>
                <a:cs typeface="Arial" panose="020B0604020202020204" pitchFamily="34" charset="0"/>
              </a:rPr>
              <a:t>COVERAGE THAT COUNTS: </a:t>
            </a:r>
            <a:r>
              <a:rPr lang="en-US" sz="1000" spc="100">
                <a:solidFill>
                  <a:schemeClr val="bg1"/>
                </a:solidFill>
                <a:latin typeface="Avenir Next LT Pro" panose="020B0504020202020204" pitchFamily="34" charset="0"/>
                <a:cs typeface="Arial" panose="020B0604020202020204" pitchFamily="34" charset="0"/>
              </a:rPr>
              <a:t>AFFORDABLE PROTECTION</a:t>
            </a:r>
          </a:p>
        </p:txBody>
      </p:sp>
    </p:spTree>
    <p:extLst>
      <p:ext uri="{BB962C8B-B14F-4D97-AF65-F5344CB8AC3E}">
        <p14:creationId xmlns:p14="http://schemas.microsoft.com/office/powerpoint/2010/main" val="51262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for Prin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2DE5-96D0-4A4F-B73B-1FB010E91E35}"/>
              </a:ext>
            </a:extLst>
          </p:cNvPr>
          <p:cNvSpPr>
            <a:spLocks noGrp="1"/>
          </p:cNvSpPr>
          <p:nvPr>
            <p:ph type="ctrTitle"/>
          </p:nvPr>
        </p:nvSpPr>
        <p:spPr>
          <a:xfrm>
            <a:off x="574675" y="1328600"/>
            <a:ext cx="4764024" cy="3813048"/>
          </a:xfrm>
        </p:spPr>
        <p:txBody>
          <a:bodyPr anchor="t" anchorCtr="0"/>
          <a:lstStyle>
            <a:lvl1pPr algn="l">
              <a:lnSpc>
                <a:spcPct val="83000"/>
              </a:lnSpc>
              <a:defRPr sz="6000" spc="-10" baseline="0">
                <a:solidFill>
                  <a:schemeClr val="tx2"/>
                </a:solidFill>
                <a:latin typeface="Trust Hartford Serif XLight" pitchFamily="50" charset="0"/>
              </a:defRPr>
            </a:lvl1pPr>
          </a:lstStyle>
          <a:p>
            <a:r>
              <a:rPr lang="en-US"/>
              <a:t>Click to edit Master title style</a:t>
            </a:r>
            <a:endParaRPr lang="en-CA" dirty="0"/>
          </a:p>
        </p:txBody>
      </p:sp>
      <p:sp>
        <p:nvSpPr>
          <p:cNvPr id="3" name="Subtitle 2">
            <a:extLst>
              <a:ext uri="{FF2B5EF4-FFF2-40B4-BE49-F238E27FC236}">
                <a16:creationId xmlns:a16="http://schemas.microsoft.com/office/drawing/2014/main" id="{D4718C5F-E009-48BF-9E7D-1C9D59D01771}"/>
              </a:ext>
            </a:extLst>
          </p:cNvPr>
          <p:cNvSpPr>
            <a:spLocks noGrp="1"/>
          </p:cNvSpPr>
          <p:nvPr>
            <p:ph type="subTitle" idx="1"/>
          </p:nvPr>
        </p:nvSpPr>
        <p:spPr>
          <a:xfrm>
            <a:off x="574674" y="5550925"/>
            <a:ext cx="4379976" cy="397295"/>
          </a:xfrm>
        </p:spPr>
        <p:txBody>
          <a:bodyPr anchor="b" anchorCtr="0">
            <a:normAutofit/>
          </a:bodyPr>
          <a:lstStyle>
            <a:lvl1pPr>
              <a:defRPr sz="1200">
                <a:solidFill>
                  <a:schemeClr val="accent2"/>
                </a:solidFill>
              </a:defRPr>
            </a:lvl1pPr>
          </a:lstStyle>
          <a:p>
            <a:r>
              <a:rPr lang="en-US"/>
              <a:t>Click to edit Master subtitle style</a:t>
            </a:r>
            <a:endParaRPr lang="en-CA" dirty="0"/>
          </a:p>
        </p:txBody>
      </p:sp>
      <p:sp>
        <p:nvSpPr>
          <p:cNvPr id="4" name="Date Placeholder 3">
            <a:extLst>
              <a:ext uri="{FF2B5EF4-FFF2-40B4-BE49-F238E27FC236}">
                <a16:creationId xmlns:a16="http://schemas.microsoft.com/office/drawing/2014/main" id="{3F909C6F-59C0-40FA-8A26-58D0750EF85F}"/>
              </a:ext>
            </a:extLst>
          </p:cNvPr>
          <p:cNvSpPr>
            <a:spLocks noGrp="1"/>
          </p:cNvSpPr>
          <p:nvPr>
            <p:ph type="dt" sz="half" idx="10"/>
          </p:nvPr>
        </p:nvSpPr>
        <p:spPr>
          <a:xfrm>
            <a:off x="574675" y="5958647"/>
            <a:ext cx="4379976" cy="182880"/>
          </a:xfrm>
          <a:prstGeom prst="rect">
            <a:avLst/>
          </a:prstGeom>
        </p:spPr>
        <p:txBody>
          <a:bodyPr/>
          <a:lstStyle>
            <a:lvl1pPr algn="l">
              <a:defRPr sz="1200" b="1">
                <a:solidFill>
                  <a:schemeClr val="accent2"/>
                </a:solidFill>
              </a:defRPr>
            </a:lvl1pPr>
          </a:lstStyle>
          <a:p>
            <a:fld id="{56F9BAC9-19F7-4AFE-A607-36DC02803B1E}" type="datetime4">
              <a:rPr lang="en-US" smtClean="0"/>
              <a:t>October 20, 2025</a:t>
            </a:fld>
            <a:endParaRPr lang="en-CA" dirty="0"/>
          </a:p>
        </p:txBody>
      </p:sp>
      <p:sp>
        <p:nvSpPr>
          <p:cNvPr id="5" name="Footer Placeholder 4" hidden="1">
            <a:extLst>
              <a:ext uri="{FF2B5EF4-FFF2-40B4-BE49-F238E27FC236}">
                <a16:creationId xmlns:a16="http://schemas.microsoft.com/office/drawing/2014/main" id="{8A820423-7534-4A26-9335-0AE0D83805D8}"/>
              </a:ext>
            </a:extLst>
          </p:cNvPr>
          <p:cNvSpPr>
            <a:spLocks noGrp="1"/>
          </p:cNvSpPr>
          <p:nvPr>
            <p:ph type="ftr" sz="quarter" idx="11"/>
          </p:nvPr>
        </p:nvSpPr>
        <p:spPr>
          <a:xfrm>
            <a:off x="-18288" y="6876288"/>
            <a:ext cx="9144" cy="9144"/>
          </a:xfrm>
          <a:prstGeom prst="rect">
            <a:avLst/>
          </a:prstGeom>
        </p:spPr>
        <p:txBody>
          <a:bodyPr/>
          <a:lstStyle>
            <a:lvl1pPr>
              <a:defRPr sz="100">
                <a:solidFill>
                  <a:schemeClr val="bg1">
                    <a:lumMod val="95000"/>
                  </a:schemeClr>
                </a:solidFill>
              </a:defRPr>
            </a:lvl1pPr>
          </a:lstStyle>
          <a:p>
            <a:r>
              <a:rPr lang="en-US"/>
              <a:t>© 2025 The Hartford. Confidential. No part of this document may be reproduced, published or posted without the permission of The Hartford.</a:t>
            </a:r>
            <a:endParaRPr lang="en-CA" dirty="0"/>
          </a:p>
        </p:txBody>
      </p:sp>
      <p:sp>
        <p:nvSpPr>
          <p:cNvPr id="6" name="Slide Number Placeholder 5" hidden="1">
            <a:extLst>
              <a:ext uri="{FF2B5EF4-FFF2-40B4-BE49-F238E27FC236}">
                <a16:creationId xmlns:a16="http://schemas.microsoft.com/office/drawing/2014/main" id="{DB5852C0-F1AF-4C19-9089-80744E475712}"/>
              </a:ext>
            </a:extLst>
          </p:cNvPr>
          <p:cNvSpPr>
            <a:spLocks noGrp="1"/>
          </p:cNvSpPr>
          <p:nvPr>
            <p:ph type="sldNum" sz="quarter" idx="12"/>
          </p:nvPr>
        </p:nvSpPr>
        <p:spPr>
          <a:xfrm>
            <a:off x="12207240" y="6876288"/>
            <a:ext cx="9144" cy="9144"/>
          </a:xfrm>
        </p:spPr>
        <p:txBody>
          <a:bodyPr/>
          <a:lstStyle>
            <a:lvl1pPr>
              <a:defRPr sz="100">
                <a:solidFill>
                  <a:schemeClr val="bg1">
                    <a:lumMod val="95000"/>
                  </a:schemeClr>
                </a:solidFill>
              </a:defRPr>
            </a:lvl1pPr>
          </a:lstStyle>
          <a:p>
            <a:fld id="{0B1B59A6-B74A-41AA-9EF6-238F4BE8BA53}" type="slidenum">
              <a:rPr lang="en-CA" smtClean="0"/>
              <a:pPr/>
              <a:t>‹#›</a:t>
            </a:fld>
            <a:endParaRPr lang="en-CA"/>
          </a:p>
        </p:txBody>
      </p:sp>
      <p:pic>
        <p:nvPicPr>
          <p:cNvPr id="10" name="Picture 6">
            <a:extLst>
              <a:ext uri="{FF2B5EF4-FFF2-40B4-BE49-F238E27FC236}">
                <a16:creationId xmlns:a16="http://schemas.microsoft.com/office/drawing/2014/main" id="{5D3FCD0E-D48F-4AB1-87CA-EC160DAF7E2A}"/>
              </a:ext>
            </a:extLst>
          </p:cNvPr>
          <p:cNvPicPr>
            <a:picLocks noChangeAspect="1"/>
          </p:cNvPicPr>
          <p:nvPr/>
        </p:nvPicPr>
        <p:blipFill>
          <a:blip r:embed="rId2"/>
          <a:stretch>
            <a:fillRect/>
          </a:stretch>
        </p:blipFill>
        <p:spPr>
          <a:xfrm>
            <a:off x="8492679" y="195696"/>
            <a:ext cx="3132582" cy="612648"/>
          </a:xfrm>
          <a:prstGeom prst="rect">
            <a:avLst/>
          </a:prstGeom>
        </p:spPr>
      </p:pic>
      <p:sp>
        <p:nvSpPr>
          <p:cNvPr id="8" name="TextBox 7">
            <a:extLst>
              <a:ext uri="{FF2B5EF4-FFF2-40B4-BE49-F238E27FC236}">
                <a16:creationId xmlns:a16="http://schemas.microsoft.com/office/drawing/2014/main" id="{CC2B1FEE-68A7-DBDB-A428-CFF9374DCAF8}"/>
              </a:ext>
            </a:extLst>
          </p:cNvPr>
          <p:cNvSpPr txBox="1"/>
          <p:nvPr userDrawn="1">
            <p:extLst>
              <p:ext uri="{1162E1C5-73C7-4A58-AE30-91384D911F3F}">
                <p184:classification xmlns:p184="http://schemas.microsoft.com/office/powerpoint/2018/4/main" val="ftr"/>
              </p:ext>
            </p:extLst>
          </p:nvPr>
        </p:nvSpPr>
        <p:spPr>
          <a:xfrm>
            <a:off x="10710861" y="6703060"/>
            <a:ext cx="914400" cy="91440"/>
          </a:xfrm>
          <a:prstGeom prst="rect">
            <a:avLst/>
          </a:prstGeom>
        </p:spPr>
        <p:txBody>
          <a:bodyPr horzOverflow="overflow" lIns="0" tIns="0" rIns="0" bIns="0">
            <a:spAutoFit/>
          </a:bodyPr>
          <a:lstStyle/>
          <a:p>
            <a:pPr algn="r"/>
            <a:r>
              <a:rPr lang="en-US" sz="600" dirty="0">
                <a:solidFill>
                  <a:schemeClr val="tx1">
                    <a:lumMod val="95000"/>
                    <a:lumOff val="5000"/>
                    <a:alpha val="50000"/>
                  </a:schemeClr>
                </a:solidFill>
                <a:latin typeface="Calibri" panose="020F0502020204030204" pitchFamily="34" charset="0"/>
                <a:cs typeface="Calibri" panose="020F0502020204030204" pitchFamily="34" charset="0"/>
              </a:rPr>
              <a:t>© 2025 The Hartford</a:t>
            </a:r>
          </a:p>
        </p:txBody>
      </p:sp>
    </p:spTree>
    <p:extLst>
      <p:ext uri="{BB962C8B-B14F-4D97-AF65-F5344CB8AC3E}">
        <p14:creationId xmlns:p14="http://schemas.microsoft.com/office/powerpoint/2010/main" val="2665097956"/>
      </p:ext>
    </p:extLst>
  </p:cSld>
  <p:clrMapOvr>
    <a:masterClrMapping/>
  </p:clrMapOvr>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F1C735B7-8481-62FC-BF08-EDE946399CF8}"/>
              </a:ext>
            </a:extLst>
          </p:cNvPr>
          <p:cNvSpPr/>
          <p:nvPr userDrawn="1"/>
        </p:nvSpPr>
        <p:spPr>
          <a:xfrm>
            <a:off x="7809491" y="-9144"/>
            <a:ext cx="4382510" cy="6876288"/>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CF625AB5-078E-84D7-9A5B-1CF2CBF82760}"/>
              </a:ext>
            </a:extLst>
          </p:cNvPr>
          <p:cNvSpPr/>
          <p:nvPr/>
        </p:nvSpPr>
        <p:spPr>
          <a:xfrm>
            <a:off x="-9144" y="-9144"/>
            <a:ext cx="7817301" cy="687628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952A2DE5-96D0-4A4F-B73B-1FB010E91E35}"/>
              </a:ext>
            </a:extLst>
          </p:cNvPr>
          <p:cNvSpPr>
            <a:spLocks noGrp="1"/>
          </p:cNvSpPr>
          <p:nvPr>
            <p:ph type="ctrTitle"/>
          </p:nvPr>
        </p:nvSpPr>
        <p:spPr>
          <a:xfrm>
            <a:off x="574675" y="1328600"/>
            <a:ext cx="4544568" cy="3813048"/>
          </a:xfrm>
        </p:spPr>
        <p:txBody>
          <a:bodyPr anchor="t" anchorCtr="0"/>
          <a:lstStyle>
            <a:lvl1pPr algn="l">
              <a:lnSpc>
                <a:spcPct val="83000"/>
              </a:lnSpc>
              <a:defRPr sz="6000" spc="-10" baseline="0">
                <a:solidFill>
                  <a:schemeClr val="bg1"/>
                </a:solidFill>
                <a:latin typeface="Trust Hartford Serif XLight" pitchFamily="50" charset="0"/>
              </a:defRPr>
            </a:lvl1pPr>
          </a:lstStyle>
          <a:p>
            <a:r>
              <a:rPr lang="en-US"/>
              <a:t>Click to edit Master title style</a:t>
            </a:r>
            <a:endParaRPr lang="en-CA" dirty="0"/>
          </a:p>
        </p:txBody>
      </p:sp>
      <p:sp>
        <p:nvSpPr>
          <p:cNvPr id="3" name="Subtitle 3">
            <a:extLst>
              <a:ext uri="{FF2B5EF4-FFF2-40B4-BE49-F238E27FC236}">
                <a16:creationId xmlns:a16="http://schemas.microsoft.com/office/drawing/2014/main" id="{D4718C5F-E009-48BF-9E7D-1C9D59D01771}"/>
              </a:ext>
            </a:extLst>
          </p:cNvPr>
          <p:cNvSpPr>
            <a:spLocks noGrp="1"/>
          </p:cNvSpPr>
          <p:nvPr>
            <p:ph type="subTitle" idx="1"/>
          </p:nvPr>
        </p:nvSpPr>
        <p:spPr>
          <a:xfrm>
            <a:off x="574674" y="5550925"/>
            <a:ext cx="4379976" cy="397295"/>
          </a:xfrm>
        </p:spPr>
        <p:txBody>
          <a:bodyPr anchor="b" anchorCtr="0">
            <a:normAutofit/>
          </a:bodyPr>
          <a:lstStyle>
            <a:lvl1pPr>
              <a:defRPr sz="1400">
                <a:solidFill>
                  <a:schemeClr val="accent2"/>
                </a:solidFill>
              </a:defRPr>
            </a:lvl1pPr>
          </a:lstStyle>
          <a:p>
            <a:r>
              <a:rPr lang="en-US"/>
              <a:t>Click to edit Master subtitle style</a:t>
            </a:r>
            <a:endParaRPr lang="en-CA" dirty="0"/>
          </a:p>
        </p:txBody>
      </p:sp>
      <p:sp>
        <p:nvSpPr>
          <p:cNvPr id="4" name="Date Placeholder 4">
            <a:extLst>
              <a:ext uri="{FF2B5EF4-FFF2-40B4-BE49-F238E27FC236}">
                <a16:creationId xmlns:a16="http://schemas.microsoft.com/office/drawing/2014/main" id="{3F909C6F-59C0-40FA-8A26-58D0750EF85F}"/>
              </a:ext>
            </a:extLst>
          </p:cNvPr>
          <p:cNvSpPr>
            <a:spLocks noGrp="1"/>
          </p:cNvSpPr>
          <p:nvPr>
            <p:ph type="dt" sz="half" idx="10"/>
          </p:nvPr>
        </p:nvSpPr>
        <p:spPr>
          <a:xfrm>
            <a:off x="574675" y="6062472"/>
            <a:ext cx="4379976" cy="182880"/>
          </a:xfrm>
          <a:prstGeom prst="rect">
            <a:avLst/>
          </a:prstGeom>
        </p:spPr>
        <p:txBody>
          <a:bodyPr lIns="0" tIns="0" rIns="0" bIns="0"/>
          <a:lstStyle>
            <a:lvl1pPr algn="l">
              <a:defRPr sz="1200" b="1">
                <a:solidFill>
                  <a:schemeClr val="accent2"/>
                </a:solidFill>
              </a:defRPr>
            </a:lvl1pPr>
          </a:lstStyle>
          <a:p>
            <a:fld id="{5E8F717B-0BA3-4190-9FB6-D3284EAD2C5C}" type="datetime4">
              <a:rPr lang="en-US" smtClean="0"/>
              <a:t>October 20, 2025</a:t>
            </a:fld>
            <a:endParaRPr lang="en-CA" dirty="0"/>
          </a:p>
        </p:txBody>
      </p:sp>
      <p:sp>
        <p:nvSpPr>
          <p:cNvPr id="5" name="Footer Placeholder 5" hidden="1">
            <a:extLst>
              <a:ext uri="{FF2B5EF4-FFF2-40B4-BE49-F238E27FC236}">
                <a16:creationId xmlns:a16="http://schemas.microsoft.com/office/drawing/2014/main" id="{8A820423-7534-4A26-9335-0AE0D83805D8}"/>
              </a:ext>
            </a:extLst>
          </p:cNvPr>
          <p:cNvSpPr>
            <a:spLocks noGrp="1"/>
          </p:cNvSpPr>
          <p:nvPr>
            <p:ph type="ftr" sz="quarter" idx="11"/>
          </p:nvPr>
        </p:nvSpPr>
        <p:spPr>
          <a:xfrm>
            <a:off x="-18288" y="6876288"/>
            <a:ext cx="9144" cy="9144"/>
          </a:xfrm>
          <a:prstGeom prst="rect">
            <a:avLst/>
          </a:prstGeom>
        </p:spPr>
        <p:txBody>
          <a:bodyPr/>
          <a:lstStyle>
            <a:lvl1pPr>
              <a:defRPr sz="100">
                <a:solidFill>
                  <a:schemeClr val="bg1">
                    <a:lumMod val="95000"/>
                  </a:schemeClr>
                </a:solidFill>
              </a:defRPr>
            </a:lvl1pPr>
          </a:lstStyle>
          <a:p>
            <a:r>
              <a:rPr lang="en-US"/>
              <a:t>© 2025 The Hartford. Confidential. No part of this document may be reproduced, published or posted without the permission of The Hartford.</a:t>
            </a:r>
            <a:endParaRPr lang="en-CA" dirty="0"/>
          </a:p>
        </p:txBody>
      </p:sp>
      <p:sp>
        <p:nvSpPr>
          <p:cNvPr id="6" name="Slide Number Placeholder 6" hidden="1">
            <a:extLst>
              <a:ext uri="{FF2B5EF4-FFF2-40B4-BE49-F238E27FC236}">
                <a16:creationId xmlns:a16="http://schemas.microsoft.com/office/drawing/2014/main" id="{DB5852C0-F1AF-4C19-9089-80744E475712}"/>
              </a:ext>
            </a:extLst>
          </p:cNvPr>
          <p:cNvSpPr>
            <a:spLocks noGrp="1"/>
          </p:cNvSpPr>
          <p:nvPr>
            <p:ph type="sldNum" sz="quarter" idx="12"/>
          </p:nvPr>
        </p:nvSpPr>
        <p:spPr>
          <a:xfrm>
            <a:off x="12207240" y="6876288"/>
            <a:ext cx="9144" cy="9144"/>
          </a:xfrm>
        </p:spPr>
        <p:txBody>
          <a:bodyPr/>
          <a:lstStyle>
            <a:lvl1pPr>
              <a:defRPr sz="100">
                <a:solidFill>
                  <a:schemeClr val="bg1">
                    <a:lumMod val="95000"/>
                  </a:schemeClr>
                </a:solidFill>
              </a:defRPr>
            </a:lvl1pPr>
          </a:lstStyle>
          <a:p>
            <a:fld id="{0B1B59A6-B74A-41AA-9EF6-238F4BE8BA53}" type="slidenum">
              <a:rPr lang="en-CA" smtClean="0"/>
              <a:pPr/>
              <a:t>‹#›</a:t>
            </a:fld>
            <a:endParaRPr lang="en-CA"/>
          </a:p>
        </p:txBody>
      </p:sp>
      <p:sp>
        <p:nvSpPr>
          <p:cNvPr id="12" name="Picture Placeholder 7">
            <a:extLst>
              <a:ext uri="{FF2B5EF4-FFF2-40B4-BE49-F238E27FC236}">
                <a16:creationId xmlns:a16="http://schemas.microsoft.com/office/drawing/2014/main" id="{63D65320-DE59-204A-D895-8D8CAAFA0CE4}"/>
              </a:ext>
            </a:extLst>
          </p:cNvPr>
          <p:cNvSpPr>
            <a:spLocks noGrp="1"/>
          </p:cNvSpPr>
          <p:nvPr>
            <p:ph type="pic" sz="quarter" idx="13"/>
          </p:nvPr>
        </p:nvSpPr>
        <p:spPr>
          <a:xfrm>
            <a:off x="5332413" y="1266825"/>
            <a:ext cx="6291072" cy="4315968"/>
          </a:xfrm>
          <a:solidFill>
            <a:schemeClr val="bg1">
              <a:lumMod val="95000"/>
            </a:schemeClr>
          </a:solidFill>
        </p:spPr>
        <p:txBody>
          <a:bodyPr/>
          <a:lstStyle/>
          <a:p>
            <a:r>
              <a:rPr lang="en-US"/>
              <a:t>Click icon to add picture</a:t>
            </a:r>
          </a:p>
        </p:txBody>
      </p:sp>
      <p:pic>
        <p:nvPicPr>
          <p:cNvPr id="10" name="Picture 8">
            <a:extLst>
              <a:ext uri="{FF2B5EF4-FFF2-40B4-BE49-F238E27FC236}">
                <a16:creationId xmlns:a16="http://schemas.microsoft.com/office/drawing/2014/main" id="{5D3FCD0E-D48F-4AB1-87CA-EC160DAF7E2A}"/>
              </a:ext>
            </a:extLst>
          </p:cNvPr>
          <p:cNvPicPr>
            <a:picLocks noChangeAspect="1"/>
          </p:cNvPicPr>
          <p:nvPr/>
        </p:nvPicPr>
        <p:blipFill>
          <a:blip r:embed="rId2"/>
          <a:stretch>
            <a:fillRect/>
          </a:stretch>
        </p:blipFill>
        <p:spPr>
          <a:xfrm>
            <a:off x="8492679" y="195696"/>
            <a:ext cx="3132582" cy="612648"/>
          </a:xfrm>
          <a:prstGeom prst="rect">
            <a:avLst/>
          </a:prstGeom>
        </p:spPr>
      </p:pic>
      <p:sp>
        <p:nvSpPr>
          <p:cNvPr id="9" name="TextBox 8">
            <a:extLst>
              <a:ext uri="{FF2B5EF4-FFF2-40B4-BE49-F238E27FC236}">
                <a16:creationId xmlns:a16="http://schemas.microsoft.com/office/drawing/2014/main" id="{98B7062D-6733-60AE-C652-77520A7DEC5A}"/>
              </a:ext>
            </a:extLst>
          </p:cNvPr>
          <p:cNvSpPr txBox="1"/>
          <p:nvPr userDrawn="1">
            <p:extLst>
              <p:ext uri="{1162E1C5-73C7-4A58-AE30-91384D911F3F}">
                <p184:classification xmlns:p184="http://schemas.microsoft.com/office/powerpoint/2018/4/main" val="ftr"/>
              </p:ext>
            </p:extLst>
          </p:nvPr>
        </p:nvSpPr>
        <p:spPr>
          <a:xfrm>
            <a:off x="10710861" y="6703060"/>
            <a:ext cx="914400" cy="91440"/>
          </a:xfrm>
          <a:prstGeom prst="rect">
            <a:avLst/>
          </a:prstGeom>
        </p:spPr>
        <p:txBody>
          <a:bodyPr horzOverflow="overflow" lIns="0" tIns="0" rIns="0" bIns="0">
            <a:spAutoFit/>
          </a:bodyPr>
          <a:lstStyle/>
          <a:p>
            <a:pPr algn="r"/>
            <a:r>
              <a:rPr lang="en-US" sz="600" dirty="0">
                <a:solidFill>
                  <a:schemeClr val="tx1">
                    <a:lumMod val="95000"/>
                    <a:lumOff val="5000"/>
                    <a:alpha val="50000"/>
                  </a:schemeClr>
                </a:solidFill>
                <a:latin typeface="Calibri" panose="020F0502020204030204" pitchFamily="34" charset="0"/>
                <a:cs typeface="Calibri" panose="020F0502020204030204" pitchFamily="34" charset="0"/>
              </a:rPr>
              <a:t>© 2025 The Hartford</a:t>
            </a:r>
          </a:p>
        </p:txBody>
      </p:sp>
    </p:spTree>
    <p:extLst>
      <p:ext uri="{BB962C8B-B14F-4D97-AF65-F5344CB8AC3E}">
        <p14:creationId xmlns:p14="http://schemas.microsoft.com/office/powerpoint/2010/main" val="4105787679"/>
      </p:ext>
    </p:extLst>
  </p:cSld>
  <p:clrMapOvr>
    <a:masterClrMapping/>
  </p:clrMapOvr>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with Large Picture">
    <p:spTree>
      <p:nvGrpSpPr>
        <p:cNvPr id="1" name=""/>
        <p:cNvGrpSpPr/>
        <p:nvPr/>
      </p:nvGrpSpPr>
      <p:grpSpPr>
        <a:xfrm>
          <a:off x="0" y="0"/>
          <a:ext cx="0" cy="0"/>
          <a:chOff x="0" y="0"/>
          <a:chExt cx="0" cy="0"/>
        </a:xfrm>
      </p:grpSpPr>
      <p:sp>
        <p:nvSpPr>
          <p:cNvPr id="12" name="Picture Placeholder 1">
            <a:extLst>
              <a:ext uri="{FF2B5EF4-FFF2-40B4-BE49-F238E27FC236}">
                <a16:creationId xmlns:a16="http://schemas.microsoft.com/office/drawing/2014/main" id="{63D65320-DE59-204A-D895-8D8CAAFA0CE4}"/>
              </a:ext>
            </a:extLst>
          </p:cNvPr>
          <p:cNvSpPr>
            <a:spLocks noGrp="1"/>
          </p:cNvSpPr>
          <p:nvPr>
            <p:ph type="pic" sz="quarter" idx="13"/>
          </p:nvPr>
        </p:nvSpPr>
        <p:spPr>
          <a:xfrm>
            <a:off x="-9144" y="1014984"/>
            <a:ext cx="12207240" cy="5852160"/>
          </a:xfrm>
          <a:solidFill>
            <a:schemeClr val="bg1">
              <a:lumMod val="95000"/>
            </a:schemeClr>
          </a:solidFill>
        </p:spPr>
        <p:txBody>
          <a:bodyPr/>
          <a:lstStyle/>
          <a:p>
            <a:r>
              <a:rPr lang="en-US"/>
              <a:t>Click icon to add picture</a:t>
            </a:r>
            <a:endParaRPr lang="en-US" dirty="0"/>
          </a:p>
        </p:txBody>
      </p:sp>
      <p:sp>
        <p:nvSpPr>
          <p:cNvPr id="2" name="Title 2">
            <a:extLst>
              <a:ext uri="{FF2B5EF4-FFF2-40B4-BE49-F238E27FC236}">
                <a16:creationId xmlns:a16="http://schemas.microsoft.com/office/drawing/2014/main" id="{952A2DE5-96D0-4A4F-B73B-1FB010E91E35}"/>
              </a:ext>
            </a:extLst>
          </p:cNvPr>
          <p:cNvSpPr>
            <a:spLocks noGrp="1"/>
          </p:cNvSpPr>
          <p:nvPr>
            <p:ph type="ctrTitle"/>
          </p:nvPr>
        </p:nvSpPr>
        <p:spPr>
          <a:xfrm>
            <a:off x="574675" y="4060209"/>
            <a:ext cx="8193024" cy="1605321"/>
          </a:xfrm>
        </p:spPr>
        <p:txBody>
          <a:bodyPr anchor="b" anchorCtr="0"/>
          <a:lstStyle>
            <a:lvl1pPr algn="l">
              <a:lnSpc>
                <a:spcPct val="83000"/>
              </a:lnSpc>
              <a:defRPr sz="6000" spc="-10" baseline="0">
                <a:solidFill>
                  <a:schemeClr val="bg1"/>
                </a:solidFill>
                <a:effectLst>
                  <a:outerShdw blurRad="38100" dist="38100" dir="2700000" algn="tl">
                    <a:srgbClr val="000000">
                      <a:alpha val="43137"/>
                    </a:srgbClr>
                  </a:outerShdw>
                </a:effectLst>
                <a:latin typeface="Trust Hartford Serif XLight" pitchFamily="50" charset="0"/>
              </a:defRPr>
            </a:lvl1pPr>
          </a:lstStyle>
          <a:p>
            <a:r>
              <a:rPr lang="en-US"/>
              <a:t>Click to edit Master title style</a:t>
            </a:r>
            <a:endParaRPr lang="en-CA" dirty="0"/>
          </a:p>
        </p:txBody>
      </p:sp>
      <p:sp>
        <p:nvSpPr>
          <p:cNvPr id="3" name="Subtitle 3">
            <a:extLst>
              <a:ext uri="{FF2B5EF4-FFF2-40B4-BE49-F238E27FC236}">
                <a16:creationId xmlns:a16="http://schemas.microsoft.com/office/drawing/2014/main" id="{D4718C5F-E009-48BF-9E7D-1C9D59D01771}"/>
              </a:ext>
            </a:extLst>
          </p:cNvPr>
          <p:cNvSpPr>
            <a:spLocks noGrp="1"/>
          </p:cNvSpPr>
          <p:nvPr>
            <p:ph type="subTitle" idx="1"/>
          </p:nvPr>
        </p:nvSpPr>
        <p:spPr>
          <a:xfrm>
            <a:off x="574674" y="5665530"/>
            <a:ext cx="4379976" cy="282690"/>
          </a:xfrm>
        </p:spPr>
        <p:txBody>
          <a:bodyPr anchor="b" anchorCtr="0">
            <a:normAutofit/>
          </a:bodyPr>
          <a:lstStyle>
            <a:lvl1pPr>
              <a:defRPr sz="1400">
                <a:solidFill>
                  <a:schemeClr val="accent2"/>
                </a:solidFill>
              </a:defRPr>
            </a:lvl1pPr>
          </a:lstStyle>
          <a:p>
            <a:r>
              <a:rPr lang="en-US"/>
              <a:t>Click to edit Master subtitle style</a:t>
            </a:r>
            <a:endParaRPr lang="en-CA" dirty="0"/>
          </a:p>
        </p:txBody>
      </p:sp>
      <p:sp>
        <p:nvSpPr>
          <p:cNvPr id="4" name="Date Placeholder 4">
            <a:extLst>
              <a:ext uri="{FF2B5EF4-FFF2-40B4-BE49-F238E27FC236}">
                <a16:creationId xmlns:a16="http://schemas.microsoft.com/office/drawing/2014/main" id="{3F909C6F-59C0-40FA-8A26-58D0750EF85F}"/>
              </a:ext>
            </a:extLst>
          </p:cNvPr>
          <p:cNvSpPr>
            <a:spLocks noGrp="1"/>
          </p:cNvSpPr>
          <p:nvPr>
            <p:ph type="dt" sz="half" idx="10"/>
          </p:nvPr>
        </p:nvSpPr>
        <p:spPr>
          <a:xfrm>
            <a:off x="574675" y="6062472"/>
            <a:ext cx="4379976" cy="182880"/>
          </a:xfrm>
          <a:prstGeom prst="rect">
            <a:avLst/>
          </a:prstGeom>
        </p:spPr>
        <p:txBody>
          <a:bodyPr lIns="0" tIns="0" rIns="0" bIns="0"/>
          <a:lstStyle>
            <a:lvl1pPr algn="l">
              <a:defRPr sz="1200" b="1">
                <a:solidFill>
                  <a:schemeClr val="accent2"/>
                </a:solidFill>
              </a:defRPr>
            </a:lvl1pPr>
          </a:lstStyle>
          <a:p>
            <a:fld id="{626FB6AD-512D-4F83-898F-BA7D4A449E43}" type="datetime4">
              <a:rPr lang="en-US" smtClean="0"/>
              <a:t>October 20, 2025</a:t>
            </a:fld>
            <a:endParaRPr lang="en-CA" dirty="0"/>
          </a:p>
        </p:txBody>
      </p:sp>
      <p:sp>
        <p:nvSpPr>
          <p:cNvPr id="5" name="Footer Placeholder 5" hidden="1">
            <a:extLst>
              <a:ext uri="{FF2B5EF4-FFF2-40B4-BE49-F238E27FC236}">
                <a16:creationId xmlns:a16="http://schemas.microsoft.com/office/drawing/2014/main" id="{8A820423-7534-4A26-9335-0AE0D83805D8}"/>
              </a:ext>
            </a:extLst>
          </p:cNvPr>
          <p:cNvSpPr>
            <a:spLocks noGrp="1"/>
          </p:cNvSpPr>
          <p:nvPr>
            <p:ph type="ftr" sz="quarter" idx="11"/>
          </p:nvPr>
        </p:nvSpPr>
        <p:spPr>
          <a:xfrm>
            <a:off x="-18288" y="6876288"/>
            <a:ext cx="9144" cy="9144"/>
          </a:xfrm>
          <a:prstGeom prst="rect">
            <a:avLst/>
          </a:prstGeom>
        </p:spPr>
        <p:txBody>
          <a:bodyPr/>
          <a:lstStyle>
            <a:lvl1pPr>
              <a:defRPr sz="100">
                <a:solidFill>
                  <a:schemeClr val="bg1">
                    <a:lumMod val="95000"/>
                  </a:schemeClr>
                </a:solidFill>
              </a:defRPr>
            </a:lvl1pPr>
          </a:lstStyle>
          <a:p>
            <a:r>
              <a:rPr lang="en-US"/>
              <a:t>© 2025 The Hartford. Confidential. No part of this document may be reproduced, published or posted without the permission of The Hartford.</a:t>
            </a:r>
            <a:endParaRPr lang="en-CA" dirty="0"/>
          </a:p>
        </p:txBody>
      </p:sp>
      <p:sp>
        <p:nvSpPr>
          <p:cNvPr id="6" name="Slide Number Placeholder 6" hidden="1">
            <a:extLst>
              <a:ext uri="{FF2B5EF4-FFF2-40B4-BE49-F238E27FC236}">
                <a16:creationId xmlns:a16="http://schemas.microsoft.com/office/drawing/2014/main" id="{DB5852C0-F1AF-4C19-9089-80744E475712}"/>
              </a:ext>
            </a:extLst>
          </p:cNvPr>
          <p:cNvSpPr>
            <a:spLocks noGrp="1"/>
          </p:cNvSpPr>
          <p:nvPr>
            <p:ph type="sldNum" sz="quarter" idx="12"/>
          </p:nvPr>
        </p:nvSpPr>
        <p:spPr>
          <a:xfrm>
            <a:off x="12207240" y="6876288"/>
            <a:ext cx="9144" cy="9144"/>
          </a:xfrm>
        </p:spPr>
        <p:txBody>
          <a:bodyPr/>
          <a:lstStyle>
            <a:lvl1pPr>
              <a:defRPr sz="100">
                <a:solidFill>
                  <a:schemeClr val="bg1">
                    <a:lumMod val="95000"/>
                  </a:schemeClr>
                </a:solidFill>
              </a:defRPr>
            </a:lvl1pPr>
          </a:lstStyle>
          <a:p>
            <a:fld id="{0B1B59A6-B74A-41AA-9EF6-238F4BE8BA53}" type="slidenum">
              <a:rPr lang="en-CA" smtClean="0"/>
              <a:pPr/>
              <a:t>‹#›</a:t>
            </a:fld>
            <a:endParaRPr lang="en-CA"/>
          </a:p>
        </p:txBody>
      </p:sp>
      <p:pic>
        <p:nvPicPr>
          <p:cNvPr id="10" name="Picture 7">
            <a:extLst>
              <a:ext uri="{FF2B5EF4-FFF2-40B4-BE49-F238E27FC236}">
                <a16:creationId xmlns:a16="http://schemas.microsoft.com/office/drawing/2014/main" id="{5D3FCD0E-D48F-4AB1-87CA-EC160DAF7E2A}"/>
              </a:ext>
            </a:extLst>
          </p:cNvPr>
          <p:cNvPicPr>
            <a:picLocks noChangeAspect="1"/>
          </p:cNvPicPr>
          <p:nvPr/>
        </p:nvPicPr>
        <p:blipFill>
          <a:blip r:embed="rId2"/>
          <a:stretch>
            <a:fillRect/>
          </a:stretch>
        </p:blipFill>
        <p:spPr>
          <a:xfrm>
            <a:off x="8492679" y="195696"/>
            <a:ext cx="3132582" cy="612648"/>
          </a:xfrm>
          <a:prstGeom prst="rect">
            <a:avLst/>
          </a:prstGeom>
        </p:spPr>
      </p:pic>
      <p:sp>
        <p:nvSpPr>
          <p:cNvPr id="8" name="TextBox 7">
            <a:extLst>
              <a:ext uri="{FF2B5EF4-FFF2-40B4-BE49-F238E27FC236}">
                <a16:creationId xmlns:a16="http://schemas.microsoft.com/office/drawing/2014/main" id="{BDEE787F-AE27-8EC4-4687-B590F8CF82C3}"/>
              </a:ext>
            </a:extLst>
          </p:cNvPr>
          <p:cNvSpPr txBox="1"/>
          <p:nvPr userDrawn="1">
            <p:extLst>
              <p:ext uri="{1162E1C5-73C7-4A58-AE30-91384D911F3F}">
                <p184:classification xmlns:p184="http://schemas.microsoft.com/office/powerpoint/2018/4/main" val="ftr"/>
              </p:ext>
            </p:extLst>
          </p:nvPr>
        </p:nvSpPr>
        <p:spPr>
          <a:xfrm>
            <a:off x="10710861" y="6703060"/>
            <a:ext cx="914400" cy="91440"/>
          </a:xfrm>
          <a:prstGeom prst="rect">
            <a:avLst/>
          </a:prstGeom>
        </p:spPr>
        <p:txBody>
          <a:bodyPr horzOverflow="overflow" lIns="0" tIns="0" rIns="0" bIns="0">
            <a:spAutoFit/>
          </a:bodyPr>
          <a:lstStyle/>
          <a:p>
            <a:pPr algn="r"/>
            <a:r>
              <a:rPr lang="en-US" sz="600" dirty="0">
                <a:solidFill>
                  <a:schemeClr val="tx1">
                    <a:lumMod val="95000"/>
                    <a:lumOff val="5000"/>
                    <a:alpha val="50000"/>
                  </a:schemeClr>
                </a:solidFill>
                <a:latin typeface="Calibri" panose="020F0502020204030204" pitchFamily="34" charset="0"/>
                <a:cs typeface="Calibri" panose="020F0502020204030204" pitchFamily="34" charset="0"/>
              </a:rPr>
              <a:t>© 2025 The Hartford</a:t>
            </a:r>
          </a:p>
        </p:txBody>
      </p:sp>
    </p:spTree>
    <p:extLst>
      <p:ext uri="{BB962C8B-B14F-4D97-AF65-F5344CB8AC3E}">
        <p14:creationId xmlns:p14="http://schemas.microsoft.com/office/powerpoint/2010/main" val="3801389557"/>
      </p:ext>
    </p:extLst>
  </p:cSld>
  <p:clrMapOvr>
    <a:masterClrMapping/>
  </p:clrMapOvr>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FD406D62-F299-1872-4AE3-14E1BFF9D604}"/>
              </a:ext>
            </a:extLst>
          </p:cNvPr>
          <p:cNvSpPr/>
          <p:nvPr/>
        </p:nvSpPr>
        <p:spPr>
          <a:xfrm>
            <a:off x="-9144" y="1015253"/>
            <a:ext cx="12207240" cy="585216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8F0BA69F-D87F-8D85-070C-BB932B2FD7CD}"/>
              </a:ext>
            </a:extLst>
          </p:cNvPr>
          <p:cNvSpPr>
            <a:spLocks noGrp="1"/>
          </p:cNvSpPr>
          <p:nvPr>
            <p:ph type="body" sz="quarter" idx="13" hasCustomPrompt="1"/>
          </p:nvPr>
        </p:nvSpPr>
        <p:spPr>
          <a:xfrm>
            <a:off x="574675" y="338329"/>
            <a:ext cx="5323205" cy="671321"/>
          </a:xfrm>
        </p:spPr>
        <p:txBody>
          <a:bodyPr>
            <a:normAutofit/>
          </a:bodyPr>
          <a:lstStyle>
            <a:lvl1pPr>
              <a:defRPr sz="2800" b="0">
                <a:solidFill>
                  <a:schemeClr val="tx1"/>
                </a:solidFill>
                <a:latin typeface="+mj-lt"/>
              </a:defRPr>
            </a:lvl1pPr>
          </a:lstStyle>
          <a:p>
            <a:pPr lvl="0"/>
            <a:r>
              <a:rPr lang="en-US" dirty="0"/>
              <a:t>Chapter or Section Name</a:t>
            </a:r>
          </a:p>
        </p:txBody>
      </p:sp>
      <p:sp>
        <p:nvSpPr>
          <p:cNvPr id="2" name="Title 3">
            <a:extLst>
              <a:ext uri="{FF2B5EF4-FFF2-40B4-BE49-F238E27FC236}">
                <a16:creationId xmlns:a16="http://schemas.microsoft.com/office/drawing/2014/main" id="{A7248638-2A09-4E41-9F6A-2878A8C1D57B}"/>
              </a:ext>
            </a:extLst>
          </p:cNvPr>
          <p:cNvSpPr>
            <a:spLocks noGrp="1"/>
          </p:cNvSpPr>
          <p:nvPr>
            <p:ph type="title" hasCustomPrompt="1"/>
          </p:nvPr>
        </p:nvSpPr>
        <p:spPr>
          <a:xfrm>
            <a:off x="566928" y="1481328"/>
            <a:ext cx="5323205" cy="4194175"/>
          </a:xfrm>
        </p:spPr>
        <p:txBody>
          <a:bodyPr anchor="t" anchorCtr="0">
            <a:noAutofit/>
          </a:bodyPr>
          <a:lstStyle>
            <a:lvl1pPr>
              <a:lnSpc>
                <a:spcPct val="85000"/>
              </a:lnSpc>
              <a:defRPr sz="29000" b="0">
                <a:solidFill>
                  <a:schemeClr val="bg1"/>
                </a:solidFill>
                <a:latin typeface="Trust Hartford Serif XLight" pitchFamily="50" charset="0"/>
              </a:defRPr>
            </a:lvl1pPr>
          </a:lstStyle>
          <a:p>
            <a:r>
              <a:rPr lang="en-CA" dirty="0"/>
              <a:t>#</a:t>
            </a:r>
          </a:p>
        </p:txBody>
      </p:sp>
      <p:sp>
        <p:nvSpPr>
          <p:cNvPr id="3" name="Subtitle 4">
            <a:extLst>
              <a:ext uri="{FF2B5EF4-FFF2-40B4-BE49-F238E27FC236}">
                <a16:creationId xmlns:a16="http://schemas.microsoft.com/office/drawing/2014/main" id="{E83D32E6-2865-49FB-B6C0-5018A69B26FC}"/>
              </a:ext>
            </a:extLst>
          </p:cNvPr>
          <p:cNvSpPr>
            <a:spLocks noGrp="1"/>
          </p:cNvSpPr>
          <p:nvPr>
            <p:ph type="subTitle" idx="1"/>
          </p:nvPr>
        </p:nvSpPr>
        <p:spPr>
          <a:xfrm>
            <a:off x="574675" y="5687568"/>
            <a:ext cx="5323205" cy="473075"/>
          </a:xfrm>
        </p:spPr>
        <p:txBody>
          <a:bodyPr anchor="b" anchorCtr="0"/>
          <a:lstStyle>
            <a:lvl1pPr>
              <a:defRPr>
                <a:solidFill>
                  <a:schemeClr val="accent2"/>
                </a:solidFill>
              </a:defRPr>
            </a:lvl1pPr>
          </a:lstStyle>
          <a:p>
            <a:pPr lvl="0"/>
            <a:r>
              <a:rPr lang="en-US"/>
              <a:t>Click to edit Master subtitle style</a:t>
            </a:r>
            <a:endParaRPr lang="en-US" dirty="0"/>
          </a:p>
        </p:txBody>
      </p:sp>
      <p:sp>
        <p:nvSpPr>
          <p:cNvPr id="11" name="Slide Number Placeholder 50" hidden="1">
            <a:extLst>
              <a:ext uri="{FF2B5EF4-FFF2-40B4-BE49-F238E27FC236}">
                <a16:creationId xmlns:a16="http://schemas.microsoft.com/office/drawing/2014/main" id="{08E74E92-0105-2629-2700-A469D18B0653}"/>
              </a:ext>
            </a:extLst>
          </p:cNvPr>
          <p:cNvSpPr>
            <a:spLocks noGrp="1"/>
          </p:cNvSpPr>
          <p:nvPr>
            <p:ph type="sldNum" sz="quarter" idx="16"/>
          </p:nvPr>
        </p:nvSpPr>
        <p:spPr/>
        <p:txBody>
          <a:bodyPr/>
          <a:lstStyle/>
          <a:p>
            <a:fld id="{0B1B59A6-B74A-41AA-9EF6-238F4BE8BA53}" type="slidenum">
              <a:rPr lang="en-CA" smtClean="0"/>
              <a:pPr/>
              <a:t>‹#›</a:t>
            </a:fld>
            <a:endParaRPr lang="en-CA" dirty="0"/>
          </a:p>
        </p:txBody>
      </p:sp>
      <p:sp>
        <p:nvSpPr>
          <p:cNvPr id="9" name="Footer Placeholder 6" hidden="1">
            <a:extLst>
              <a:ext uri="{FF2B5EF4-FFF2-40B4-BE49-F238E27FC236}">
                <a16:creationId xmlns:a16="http://schemas.microsoft.com/office/drawing/2014/main" id="{51342C42-3386-CF2B-F48F-64BF5C03BD69}"/>
              </a:ext>
            </a:extLst>
          </p:cNvPr>
          <p:cNvSpPr>
            <a:spLocks noGrp="1"/>
          </p:cNvSpPr>
          <p:nvPr>
            <p:ph type="ftr" sz="quarter" idx="15"/>
          </p:nvPr>
        </p:nvSpPr>
        <p:spPr>
          <a:xfrm>
            <a:off x="1140614" y="6475278"/>
            <a:ext cx="8665372" cy="182880"/>
          </a:xfrm>
          <a:prstGeom prst="rect">
            <a:avLst/>
          </a:prstGeom>
        </p:spPr>
        <p:txBody>
          <a:bodyPr/>
          <a:lstStyle/>
          <a:p>
            <a:r>
              <a:rPr lang="en-US"/>
              <a:t>© 2025 The Hartford. Confidential. No part of this document may be reproduced, published or posted without the permission of The Hartford.</a:t>
            </a:r>
            <a:endParaRPr lang="en-CA" dirty="0"/>
          </a:p>
        </p:txBody>
      </p:sp>
      <p:sp>
        <p:nvSpPr>
          <p:cNvPr id="7" name="Date Placeholder 7" hidden="1">
            <a:extLst>
              <a:ext uri="{FF2B5EF4-FFF2-40B4-BE49-F238E27FC236}">
                <a16:creationId xmlns:a16="http://schemas.microsoft.com/office/drawing/2014/main" id="{3A182900-B29A-8975-E83F-9A4CB6BE0A15}"/>
              </a:ext>
            </a:extLst>
          </p:cNvPr>
          <p:cNvSpPr>
            <a:spLocks noGrp="1"/>
          </p:cNvSpPr>
          <p:nvPr>
            <p:ph type="dt" sz="half" idx="14"/>
          </p:nvPr>
        </p:nvSpPr>
        <p:spPr>
          <a:xfrm>
            <a:off x="9805986" y="6491950"/>
            <a:ext cx="1809562" cy="182880"/>
          </a:xfrm>
          <a:prstGeom prst="rect">
            <a:avLst/>
          </a:prstGeom>
        </p:spPr>
        <p:txBody>
          <a:bodyPr/>
          <a:lstStyle/>
          <a:p>
            <a:fld id="{EE7E93DF-E629-4F24-B358-5ECA3F0CD87D}" type="datetime4">
              <a:rPr lang="en-US" smtClean="0"/>
              <a:pPr/>
              <a:t>October 20, 2025</a:t>
            </a:fld>
            <a:endParaRPr lang="en-CA" dirty="0"/>
          </a:p>
        </p:txBody>
      </p:sp>
    </p:spTree>
    <p:extLst>
      <p:ext uri="{BB962C8B-B14F-4D97-AF65-F5344CB8AC3E}">
        <p14:creationId xmlns:p14="http://schemas.microsoft.com/office/powerpoint/2010/main" val="221821525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Alternative 1">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FD406D62-F299-1872-4AE3-14E1BFF9D604}"/>
              </a:ext>
            </a:extLst>
          </p:cNvPr>
          <p:cNvSpPr/>
          <p:nvPr/>
        </p:nvSpPr>
        <p:spPr>
          <a:xfrm>
            <a:off x="-9144" y="1015253"/>
            <a:ext cx="12207240" cy="5852160"/>
          </a:xfrm>
          <a:prstGeom prst="rect">
            <a:avLst/>
          </a:prstGeom>
          <a:solidFill>
            <a:schemeClr val="accent1"/>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8F0BA69F-D87F-8D85-070C-BB932B2FD7CD}"/>
              </a:ext>
            </a:extLst>
          </p:cNvPr>
          <p:cNvSpPr>
            <a:spLocks noGrp="1"/>
          </p:cNvSpPr>
          <p:nvPr>
            <p:ph type="body" sz="quarter" idx="13" hasCustomPrompt="1"/>
          </p:nvPr>
        </p:nvSpPr>
        <p:spPr>
          <a:xfrm>
            <a:off x="574675" y="338329"/>
            <a:ext cx="5323205" cy="671321"/>
          </a:xfrm>
        </p:spPr>
        <p:txBody>
          <a:bodyPr>
            <a:normAutofit/>
          </a:bodyPr>
          <a:lstStyle>
            <a:lvl1pPr>
              <a:defRPr sz="2800" b="0">
                <a:solidFill>
                  <a:schemeClr val="tx1"/>
                </a:solidFill>
                <a:latin typeface="+mj-lt"/>
              </a:defRPr>
            </a:lvl1pPr>
          </a:lstStyle>
          <a:p>
            <a:pPr lvl="0"/>
            <a:r>
              <a:rPr lang="en-US" dirty="0"/>
              <a:t>Chapter or Section Name</a:t>
            </a:r>
          </a:p>
        </p:txBody>
      </p:sp>
      <p:sp>
        <p:nvSpPr>
          <p:cNvPr id="2" name="Title 3">
            <a:extLst>
              <a:ext uri="{FF2B5EF4-FFF2-40B4-BE49-F238E27FC236}">
                <a16:creationId xmlns:a16="http://schemas.microsoft.com/office/drawing/2014/main" id="{A7248638-2A09-4E41-9F6A-2878A8C1D57B}"/>
              </a:ext>
            </a:extLst>
          </p:cNvPr>
          <p:cNvSpPr>
            <a:spLocks noGrp="1"/>
          </p:cNvSpPr>
          <p:nvPr>
            <p:ph type="title" hasCustomPrompt="1"/>
          </p:nvPr>
        </p:nvSpPr>
        <p:spPr>
          <a:xfrm>
            <a:off x="566928" y="1481328"/>
            <a:ext cx="5323206" cy="4194175"/>
          </a:xfrm>
        </p:spPr>
        <p:txBody>
          <a:bodyPr anchor="t" anchorCtr="0">
            <a:noAutofit/>
          </a:bodyPr>
          <a:lstStyle>
            <a:lvl1pPr>
              <a:lnSpc>
                <a:spcPct val="85000"/>
              </a:lnSpc>
              <a:defRPr sz="29000" b="0">
                <a:solidFill>
                  <a:schemeClr val="bg1"/>
                </a:solidFill>
                <a:latin typeface="Trust Hartford Serif XLight" pitchFamily="50" charset="0"/>
              </a:defRPr>
            </a:lvl1pPr>
          </a:lstStyle>
          <a:p>
            <a:r>
              <a:rPr lang="en-CA" dirty="0"/>
              <a:t>#</a:t>
            </a:r>
          </a:p>
        </p:txBody>
      </p:sp>
      <p:sp>
        <p:nvSpPr>
          <p:cNvPr id="3" name="Subtitle 4">
            <a:extLst>
              <a:ext uri="{FF2B5EF4-FFF2-40B4-BE49-F238E27FC236}">
                <a16:creationId xmlns:a16="http://schemas.microsoft.com/office/drawing/2014/main" id="{E83D32E6-2865-49FB-B6C0-5018A69B26FC}"/>
              </a:ext>
            </a:extLst>
          </p:cNvPr>
          <p:cNvSpPr>
            <a:spLocks noGrp="1"/>
          </p:cNvSpPr>
          <p:nvPr>
            <p:ph type="subTitle" idx="1"/>
          </p:nvPr>
        </p:nvSpPr>
        <p:spPr>
          <a:xfrm>
            <a:off x="574675" y="5687568"/>
            <a:ext cx="5323205" cy="473075"/>
          </a:xfrm>
        </p:spPr>
        <p:txBody>
          <a:bodyPr anchor="b" anchorCtr="0"/>
          <a:lstStyle>
            <a:lvl1pPr>
              <a:defRPr>
                <a:solidFill>
                  <a:schemeClr val="accent2"/>
                </a:solidFill>
              </a:defRPr>
            </a:lvl1pPr>
          </a:lstStyle>
          <a:p>
            <a:pPr lvl="0"/>
            <a:r>
              <a:rPr lang="en-US"/>
              <a:t>Click to edit Master subtitle style</a:t>
            </a:r>
            <a:endParaRPr lang="en-US" dirty="0"/>
          </a:p>
        </p:txBody>
      </p:sp>
      <p:sp>
        <p:nvSpPr>
          <p:cNvPr id="11" name="Slide Number Placeholder 50" hidden="1">
            <a:extLst>
              <a:ext uri="{FF2B5EF4-FFF2-40B4-BE49-F238E27FC236}">
                <a16:creationId xmlns:a16="http://schemas.microsoft.com/office/drawing/2014/main" id="{68226E32-7671-2EEA-4968-484959299148}"/>
              </a:ext>
            </a:extLst>
          </p:cNvPr>
          <p:cNvSpPr>
            <a:spLocks noGrp="1"/>
          </p:cNvSpPr>
          <p:nvPr>
            <p:ph type="sldNum" sz="quarter" idx="16"/>
          </p:nvPr>
        </p:nvSpPr>
        <p:spPr/>
        <p:txBody>
          <a:bodyPr/>
          <a:lstStyle/>
          <a:p>
            <a:fld id="{0B1B59A6-B74A-41AA-9EF6-238F4BE8BA53}" type="slidenum">
              <a:rPr lang="en-CA" smtClean="0"/>
              <a:pPr/>
              <a:t>‹#›</a:t>
            </a:fld>
            <a:endParaRPr lang="en-CA" dirty="0"/>
          </a:p>
        </p:txBody>
      </p:sp>
      <p:sp>
        <p:nvSpPr>
          <p:cNvPr id="9" name="Footer Placeholder 6" hidden="1">
            <a:extLst>
              <a:ext uri="{FF2B5EF4-FFF2-40B4-BE49-F238E27FC236}">
                <a16:creationId xmlns:a16="http://schemas.microsoft.com/office/drawing/2014/main" id="{969EC5CE-87AC-AED2-33E0-01D0E152E074}"/>
              </a:ext>
            </a:extLst>
          </p:cNvPr>
          <p:cNvSpPr>
            <a:spLocks noGrp="1"/>
          </p:cNvSpPr>
          <p:nvPr>
            <p:ph type="ftr" sz="quarter" idx="15"/>
          </p:nvPr>
        </p:nvSpPr>
        <p:spPr>
          <a:xfrm>
            <a:off x="1140614" y="6475278"/>
            <a:ext cx="8665372" cy="182880"/>
          </a:xfrm>
          <a:prstGeom prst="rect">
            <a:avLst/>
          </a:prstGeom>
        </p:spPr>
        <p:txBody>
          <a:bodyPr/>
          <a:lstStyle/>
          <a:p>
            <a:r>
              <a:rPr lang="en-US"/>
              <a:t>© 2025 The Hartford. Confidential. No part of this document may be reproduced, published or posted without the permission of The Hartford.</a:t>
            </a:r>
            <a:endParaRPr lang="en-CA" dirty="0"/>
          </a:p>
        </p:txBody>
      </p:sp>
      <p:sp>
        <p:nvSpPr>
          <p:cNvPr id="7" name="Date Placeholder 7" hidden="1">
            <a:extLst>
              <a:ext uri="{FF2B5EF4-FFF2-40B4-BE49-F238E27FC236}">
                <a16:creationId xmlns:a16="http://schemas.microsoft.com/office/drawing/2014/main" id="{73C08BC6-C335-5F49-53AE-5A301BBC125F}"/>
              </a:ext>
            </a:extLst>
          </p:cNvPr>
          <p:cNvSpPr>
            <a:spLocks noGrp="1"/>
          </p:cNvSpPr>
          <p:nvPr>
            <p:ph type="dt" sz="half" idx="14"/>
          </p:nvPr>
        </p:nvSpPr>
        <p:spPr>
          <a:xfrm>
            <a:off x="9805986" y="6491950"/>
            <a:ext cx="1809562" cy="182880"/>
          </a:xfrm>
          <a:prstGeom prst="rect">
            <a:avLst/>
          </a:prstGeom>
        </p:spPr>
        <p:txBody>
          <a:bodyPr/>
          <a:lstStyle/>
          <a:p>
            <a:fld id="{EE7E93DF-E629-4F24-B358-5ECA3F0CD87D}" type="datetime4">
              <a:rPr lang="en-US" smtClean="0"/>
              <a:pPr/>
              <a:t>October 20, 2025</a:t>
            </a:fld>
            <a:endParaRPr lang="en-CA" dirty="0"/>
          </a:p>
        </p:txBody>
      </p:sp>
    </p:spTree>
    <p:extLst>
      <p:ext uri="{BB962C8B-B14F-4D97-AF65-F5344CB8AC3E}">
        <p14:creationId xmlns:p14="http://schemas.microsoft.com/office/powerpoint/2010/main" val="402497182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Alternative 2">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FD406D62-F299-1872-4AE3-14E1BFF9D604}"/>
              </a:ext>
            </a:extLst>
          </p:cNvPr>
          <p:cNvSpPr/>
          <p:nvPr/>
        </p:nvSpPr>
        <p:spPr>
          <a:xfrm>
            <a:off x="-9144" y="1015253"/>
            <a:ext cx="12207240" cy="5852160"/>
          </a:xfrm>
          <a:prstGeom prst="rect">
            <a:avLst/>
          </a:prstGeom>
          <a:solidFill>
            <a:schemeClr val="accent2"/>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8F0BA69F-D87F-8D85-070C-BB932B2FD7CD}"/>
              </a:ext>
            </a:extLst>
          </p:cNvPr>
          <p:cNvSpPr>
            <a:spLocks noGrp="1"/>
          </p:cNvSpPr>
          <p:nvPr>
            <p:ph type="body" sz="quarter" idx="13" hasCustomPrompt="1"/>
          </p:nvPr>
        </p:nvSpPr>
        <p:spPr>
          <a:xfrm>
            <a:off x="574675" y="338329"/>
            <a:ext cx="5323205" cy="671321"/>
          </a:xfrm>
        </p:spPr>
        <p:txBody>
          <a:bodyPr>
            <a:normAutofit/>
          </a:bodyPr>
          <a:lstStyle>
            <a:lvl1pPr>
              <a:defRPr sz="2800" b="0">
                <a:solidFill>
                  <a:schemeClr val="tx1"/>
                </a:solidFill>
                <a:latin typeface="+mj-lt"/>
              </a:defRPr>
            </a:lvl1pPr>
          </a:lstStyle>
          <a:p>
            <a:pPr lvl="0"/>
            <a:r>
              <a:rPr lang="en-US" dirty="0"/>
              <a:t>Chapter or Section Name</a:t>
            </a:r>
          </a:p>
        </p:txBody>
      </p:sp>
      <p:sp>
        <p:nvSpPr>
          <p:cNvPr id="2" name="Title 3">
            <a:extLst>
              <a:ext uri="{FF2B5EF4-FFF2-40B4-BE49-F238E27FC236}">
                <a16:creationId xmlns:a16="http://schemas.microsoft.com/office/drawing/2014/main" id="{A7248638-2A09-4E41-9F6A-2878A8C1D57B}"/>
              </a:ext>
            </a:extLst>
          </p:cNvPr>
          <p:cNvSpPr>
            <a:spLocks noGrp="1"/>
          </p:cNvSpPr>
          <p:nvPr>
            <p:ph type="title" hasCustomPrompt="1"/>
          </p:nvPr>
        </p:nvSpPr>
        <p:spPr>
          <a:xfrm>
            <a:off x="566928" y="1481328"/>
            <a:ext cx="5326380" cy="4194175"/>
          </a:xfrm>
        </p:spPr>
        <p:txBody>
          <a:bodyPr anchor="t" anchorCtr="0">
            <a:noAutofit/>
          </a:bodyPr>
          <a:lstStyle>
            <a:lvl1pPr>
              <a:lnSpc>
                <a:spcPct val="85000"/>
              </a:lnSpc>
              <a:defRPr sz="29000" b="0">
                <a:solidFill>
                  <a:schemeClr val="bg1"/>
                </a:solidFill>
                <a:latin typeface="Trust Hartford Serif XLight" pitchFamily="50" charset="0"/>
              </a:defRPr>
            </a:lvl1pPr>
          </a:lstStyle>
          <a:p>
            <a:r>
              <a:rPr lang="en-CA" dirty="0"/>
              <a:t>#</a:t>
            </a:r>
          </a:p>
        </p:txBody>
      </p:sp>
      <p:sp>
        <p:nvSpPr>
          <p:cNvPr id="3" name="Subtitle 4">
            <a:extLst>
              <a:ext uri="{FF2B5EF4-FFF2-40B4-BE49-F238E27FC236}">
                <a16:creationId xmlns:a16="http://schemas.microsoft.com/office/drawing/2014/main" id="{E83D32E6-2865-49FB-B6C0-5018A69B26FC}"/>
              </a:ext>
            </a:extLst>
          </p:cNvPr>
          <p:cNvSpPr>
            <a:spLocks noGrp="1"/>
          </p:cNvSpPr>
          <p:nvPr>
            <p:ph type="subTitle" idx="1"/>
          </p:nvPr>
        </p:nvSpPr>
        <p:spPr>
          <a:xfrm>
            <a:off x="574675" y="5687568"/>
            <a:ext cx="5323205" cy="473075"/>
          </a:xfrm>
        </p:spPr>
        <p:txBody>
          <a:bodyPr anchor="b" anchorCtr="0"/>
          <a:lstStyle>
            <a:lvl1pPr>
              <a:defRPr>
                <a:solidFill>
                  <a:schemeClr val="tx1"/>
                </a:solidFill>
              </a:defRPr>
            </a:lvl1pPr>
          </a:lstStyle>
          <a:p>
            <a:pPr lvl="0"/>
            <a:r>
              <a:rPr lang="en-US"/>
              <a:t>Click to edit Master subtitle style</a:t>
            </a:r>
            <a:endParaRPr lang="en-US" dirty="0"/>
          </a:p>
        </p:txBody>
      </p:sp>
      <p:sp>
        <p:nvSpPr>
          <p:cNvPr id="11" name="Slide Number Placeholder 50" hidden="1">
            <a:extLst>
              <a:ext uri="{FF2B5EF4-FFF2-40B4-BE49-F238E27FC236}">
                <a16:creationId xmlns:a16="http://schemas.microsoft.com/office/drawing/2014/main" id="{3E1843C9-8396-98D1-936A-19CA1CF6EA2B}"/>
              </a:ext>
            </a:extLst>
          </p:cNvPr>
          <p:cNvSpPr>
            <a:spLocks noGrp="1"/>
          </p:cNvSpPr>
          <p:nvPr>
            <p:ph type="sldNum" sz="quarter" idx="16"/>
          </p:nvPr>
        </p:nvSpPr>
        <p:spPr/>
        <p:txBody>
          <a:bodyPr/>
          <a:lstStyle/>
          <a:p>
            <a:fld id="{0B1B59A6-B74A-41AA-9EF6-238F4BE8BA53}" type="slidenum">
              <a:rPr lang="en-CA" smtClean="0"/>
              <a:pPr/>
              <a:t>‹#›</a:t>
            </a:fld>
            <a:endParaRPr lang="en-CA" dirty="0"/>
          </a:p>
        </p:txBody>
      </p:sp>
      <p:sp>
        <p:nvSpPr>
          <p:cNvPr id="9" name="Footer Placeholder 6" hidden="1">
            <a:extLst>
              <a:ext uri="{FF2B5EF4-FFF2-40B4-BE49-F238E27FC236}">
                <a16:creationId xmlns:a16="http://schemas.microsoft.com/office/drawing/2014/main" id="{57682E16-7F7C-0AC6-E655-F664800CCC4A}"/>
              </a:ext>
            </a:extLst>
          </p:cNvPr>
          <p:cNvSpPr>
            <a:spLocks noGrp="1"/>
          </p:cNvSpPr>
          <p:nvPr>
            <p:ph type="ftr" sz="quarter" idx="15"/>
          </p:nvPr>
        </p:nvSpPr>
        <p:spPr>
          <a:xfrm>
            <a:off x="1140614" y="6475278"/>
            <a:ext cx="8665372" cy="182880"/>
          </a:xfrm>
          <a:prstGeom prst="rect">
            <a:avLst/>
          </a:prstGeom>
        </p:spPr>
        <p:txBody>
          <a:bodyPr/>
          <a:lstStyle/>
          <a:p>
            <a:r>
              <a:rPr lang="en-US"/>
              <a:t>© 2025 The Hartford. Confidential. No part of this document may be reproduced, published or posted without the permission of The Hartford.</a:t>
            </a:r>
            <a:endParaRPr lang="en-CA" dirty="0"/>
          </a:p>
        </p:txBody>
      </p:sp>
      <p:sp>
        <p:nvSpPr>
          <p:cNvPr id="7" name="Date Placeholder 7" hidden="1">
            <a:extLst>
              <a:ext uri="{FF2B5EF4-FFF2-40B4-BE49-F238E27FC236}">
                <a16:creationId xmlns:a16="http://schemas.microsoft.com/office/drawing/2014/main" id="{C374B29D-12BF-4A64-844B-94423BFBBD31}"/>
              </a:ext>
            </a:extLst>
          </p:cNvPr>
          <p:cNvSpPr>
            <a:spLocks noGrp="1"/>
          </p:cNvSpPr>
          <p:nvPr>
            <p:ph type="dt" sz="half" idx="14"/>
          </p:nvPr>
        </p:nvSpPr>
        <p:spPr>
          <a:xfrm>
            <a:off x="9805986" y="6491950"/>
            <a:ext cx="1809562" cy="182880"/>
          </a:xfrm>
          <a:prstGeom prst="rect">
            <a:avLst/>
          </a:prstGeom>
        </p:spPr>
        <p:txBody>
          <a:bodyPr/>
          <a:lstStyle/>
          <a:p>
            <a:fld id="{EE7E93DF-E629-4F24-B358-5ECA3F0CD87D}" type="datetime4">
              <a:rPr lang="en-US" smtClean="0"/>
              <a:pPr/>
              <a:t>October 20, 2025</a:t>
            </a:fld>
            <a:endParaRPr lang="en-CA" dirty="0"/>
          </a:p>
        </p:txBody>
      </p:sp>
    </p:spTree>
    <p:extLst>
      <p:ext uri="{BB962C8B-B14F-4D97-AF65-F5344CB8AC3E}">
        <p14:creationId xmlns:p14="http://schemas.microsoft.com/office/powerpoint/2010/main" val="239112944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Alternative 3">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FD406D62-F299-1872-4AE3-14E1BFF9D604}"/>
              </a:ext>
            </a:extLst>
          </p:cNvPr>
          <p:cNvSpPr/>
          <p:nvPr/>
        </p:nvSpPr>
        <p:spPr>
          <a:xfrm>
            <a:off x="-9144" y="1015253"/>
            <a:ext cx="12207240" cy="5852160"/>
          </a:xfrm>
          <a:prstGeom prst="rect">
            <a:avLst/>
          </a:prstGeom>
          <a:solidFill>
            <a:schemeClr val="accent3"/>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8F0BA69F-D87F-8D85-070C-BB932B2FD7CD}"/>
              </a:ext>
            </a:extLst>
          </p:cNvPr>
          <p:cNvSpPr>
            <a:spLocks noGrp="1"/>
          </p:cNvSpPr>
          <p:nvPr>
            <p:ph type="body" sz="quarter" idx="13" hasCustomPrompt="1"/>
          </p:nvPr>
        </p:nvSpPr>
        <p:spPr>
          <a:xfrm>
            <a:off x="574675" y="338329"/>
            <a:ext cx="5323205" cy="671321"/>
          </a:xfrm>
        </p:spPr>
        <p:txBody>
          <a:bodyPr>
            <a:normAutofit/>
          </a:bodyPr>
          <a:lstStyle>
            <a:lvl1pPr>
              <a:defRPr sz="2800" b="0">
                <a:solidFill>
                  <a:schemeClr val="tx1"/>
                </a:solidFill>
                <a:latin typeface="+mj-lt"/>
              </a:defRPr>
            </a:lvl1pPr>
          </a:lstStyle>
          <a:p>
            <a:pPr lvl="0"/>
            <a:r>
              <a:rPr lang="en-US" dirty="0"/>
              <a:t>Chapter or Section Name</a:t>
            </a:r>
          </a:p>
        </p:txBody>
      </p:sp>
      <p:sp>
        <p:nvSpPr>
          <p:cNvPr id="2" name="Title 3">
            <a:extLst>
              <a:ext uri="{FF2B5EF4-FFF2-40B4-BE49-F238E27FC236}">
                <a16:creationId xmlns:a16="http://schemas.microsoft.com/office/drawing/2014/main" id="{A7248638-2A09-4E41-9F6A-2878A8C1D57B}"/>
              </a:ext>
            </a:extLst>
          </p:cNvPr>
          <p:cNvSpPr>
            <a:spLocks noGrp="1"/>
          </p:cNvSpPr>
          <p:nvPr>
            <p:ph type="title" hasCustomPrompt="1"/>
          </p:nvPr>
        </p:nvSpPr>
        <p:spPr>
          <a:xfrm>
            <a:off x="566928" y="1481328"/>
            <a:ext cx="5323205" cy="4194175"/>
          </a:xfrm>
        </p:spPr>
        <p:txBody>
          <a:bodyPr anchor="t" anchorCtr="0">
            <a:noAutofit/>
          </a:bodyPr>
          <a:lstStyle>
            <a:lvl1pPr>
              <a:lnSpc>
                <a:spcPct val="85000"/>
              </a:lnSpc>
              <a:defRPr sz="29000" b="0">
                <a:solidFill>
                  <a:schemeClr val="tx1"/>
                </a:solidFill>
                <a:latin typeface="Trust Hartford Serif XLight" pitchFamily="50" charset="0"/>
              </a:defRPr>
            </a:lvl1pPr>
          </a:lstStyle>
          <a:p>
            <a:r>
              <a:rPr lang="en-CA" dirty="0"/>
              <a:t>#</a:t>
            </a:r>
          </a:p>
        </p:txBody>
      </p:sp>
      <p:sp>
        <p:nvSpPr>
          <p:cNvPr id="3" name="Subtitle 4">
            <a:extLst>
              <a:ext uri="{FF2B5EF4-FFF2-40B4-BE49-F238E27FC236}">
                <a16:creationId xmlns:a16="http://schemas.microsoft.com/office/drawing/2014/main" id="{E83D32E6-2865-49FB-B6C0-5018A69B26FC}"/>
              </a:ext>
            </a:extLst>
          </p:cNvPr>
          <p:cNvSpPr>
            <a:spLocks noGrp="1"/>
          </p:cNvSpPr>
          <p:nvPr>
            <p:ph type="subTitle" idx="1"/>
          </p:nvPr>
        </p:nvSpPr>
        <p:spPr>
          <a:xfrm>
            <a:off x="574675" y="5687568"/>
            <a:ext cx="5323205" cy="473075"/>
          </a:xfrm>
        </p:spPr>
        <p:txBody>
          <a:bodyPr anchor="b" anchorCtr="0"/>
          <a:lstStyle>
            <a:lvl1pPr>
              <a:defRPr>
                <a:solidFill>
                  <a:schemeClr val="accent2"/>
                </a:solidFill>
              </a:defRPr>
            </a:lvl1pPr>
          </a:lstStyle>
          <a:p>
            <a:pPr lvl="0"/>
            <a:r>
              <a:rPr lang="en-US"/>
              <a:t>Click to edit Master subtitle style</a:t>
            </a:r>
            <a:endParaRPr lang="en-US" dirty="0"/>
          </a:p>
        </p:txBody>
      </p:sp>
      <p:sp>
        <p:nvSpPr>
          <p:cNvPr id="11" name="Slide Number Placeholder 50" hidden="1">
            <a:extLst>
              <a:ext uri="{FF2B5EF4-FFF2-40B4-BE49-F238E27FC236}">
                <a16:creationId xmlns:a16="http://schemas.microsoft.com/office/drawing/2014/main" id="{D06E3603-D17B-BB78-0AAD-1CE1E49BB5E8}"/>
              </a:ext>
            </a:extLst>
          </p:cNvPr>
          <p:cNvSpPr>
            <a:spLocks noGrp="1"/>
          </p:cNvSpPr>
          <p:nvPr>
            <p:ph type="sldNum" sz="quarter" idx="16"/>
          </p:nvPr>
        </p:nvSpPr>
        <p:spPr/>
        <p:txBody>
          <a:bodyPr/>
          <a:lstStyle/>
          <a:p>
            <a:fld id="{0B1B59A6-B74A-41AA-9EF6-238F4BE8BA53}" type="slidenum">
              <a:rPr lang="en-CA" smtClean="0"/>
              <a:pPr/>
              <a:t>‹#›</a:t>
            </a:fld>
            <a:endParaRPr lang="en-CA" dirty="0"/>
          </a:p>
        </p:txBody>
      </p:sp>
      <p:sp>
        <p:nvSpPr>
          <p:cNvPr id="9" name="Footer Placeholder 6" hidden="1">
            <a:extLst>
              <a:ext uri="{FF2B5EF4-FFF2-40B4-BE49-F238E27FC236}">
                <a16:creationId xmlns:a16="http://schemas.microsoft.com/office/drawing/2014/main" id="{D291AD73-4314-3218-8409-1F65EF63A5F4}"/>
              </a:ext>
            </a:extLst>
          </p:cNvPr>
          <p:cNvSpPr>
            <a:spLocks noGrp="1"/>
          </p:cNvSpPr>
          <p:nvPr>
            <p:ph type="ftr" sz="quarter" idx="15"/>
          </p:nvPr>
        </p:nvSpPr>
        <p:spPr>
          <a:xfrm>
            <a:off x="1140614" y="6475278"/>
            <a:ext cx="8665372" cy="182880"/>
          </a:xfrm>
          <a:prstGeom prst="rect">
            <a:avLst/>
          </a:prstGeom>
        </p:spPr>
        <p:txBody>
          <a:bodyPr/>
          <a:lstStyle/>
          <a:p>
            <a:r>
              <a:rPr lang="en-US"/>
              <a:t>© 2025 The Hartford. Confidential. No part of this document may be reproduced, published or posted without the permission of The Hartford.</a:t>
            </a:r>
            <a:endParaRPr lang="en-CA" dirty="0"/>
          </a:p>
        </p:txBody>
      </p:sp>
      <p:sp>
        <p:nvSpPr>
          <p:cNvPr id="7" name="Date Placeholder 7" hidden="1">
            <a:extLst>
              <a:ext uri="{FF2B5EF4-FFF2-40B4-BE49-F238E27FC236}">
                <a16:creationId xmlns:a16="http://schemas.microsoft.com/office/drawing/2014/main" id="{A767656C-D477-09DA-30A3-B5ECF3E71BB4}"/>
              </a:ext>
            </a:extLst>
          </p:cNvPr>
          <p:cNvSpPr>
            <a:spLocks noGrp="1"/>
          </p:cNvSpPr>
          <p:nvPr>
            <p:ph type="dt" sz="half" idx="14"/>
          </p:nvPr>
        </p:nvSpPr>
        <p:spPr>
          <a:xfrm>
            <a:off x="9805986" y="6491950"/>
            <a:ext cx="1809562" cy="182880"/>
          </a:xfrm>
          <a:prstGeom prst="rect">
            <a:avLst/>
          </a:prstGeom>
        </p:spPr>
        <p:txBody>
          <a:bodyPr/>
          <a:lstStyle/>
          <a:p>
            <a:fld id="{EE7E93DF-E629-4F24-B358-5ECA3F0CD87D}" type="datetime4">
              <a:rPr lang="en-US" smtClean="0"/>
              <a:pPr/>
              <a:t>October 20, 2025</a:t>
            </a:fld>
            <a:endParaRPr lang="en-CA" dirty="0"/>
          </a:p>
        </p:txBody>
      </p:sp>
    </p:spTree>
    <p:extLst>
      <p:ext uri="{BB962C8B-B14F-4D97-AF65-F5344CB8AC3E}">
        <p14:creationId xmlns:p14="http://schemas.microsoft.com/office/powerpoint/2010/main" val="40393743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4BB9D9-8ECA-4A10-B219-3433124D18AA}"/>
              </a:ext>
            </a:extLst>
          </p:cNvPr>
          <p:cNvSpPr>
            <a:spLocks noGrp="1"/>
          </p:cNvSpPr>
          <p:nvPr>
            <p:ph type="title"/>
          </p:nvPr>
        </p:nvSpPr>
        <p:spPr>
          <a:xfrm>
            <a:off x="574364" y="360233"/>
            <a:ext cx="5331135" cy="875635"/>
          </a:xfrm>
          <a:prstGeom prst="rect">
            <a:avLst/>
          </a:prstGeom>
        </p:spPr>
        <p:txBody>
          <a:bodyPr vert="horz" lIns="0" tIns="0" rIns="0" bIns="0" rtlCol="0" anchor="t" anchorCtr="0">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2104456C-1FCF-4CED-BB81-08069A400A53}"/>
              </a:ext>
            </a:extLst>
          </p:cNvPr>
          <p:cNvSpPr>
            <a:spLocks noGrp="1"/>
          </p:cNvSpPr>
          <p:nvPr>
            <p:ph type="body" idx="1"/>
          </p:nvPr>
        </p:nvSpPr>
        <p:spPr>
          <a:xfrm>
            <a:off x="574365" y="1243584"/>
            <a:ext cx="8193024" cy="49834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Slide Number Placeholder 3">
            <a:extLst>
              <a:ext uri="{FF2B5EF4-FFF2-40B4-BE49-F238E27FC236}">
                <a16:creationId xmlns:a16="http://schemas.microsoft.com/office/drawing/2014/main" id="{405F7A51-81ED-4EE1-B1B5-D78F6FA1BC73}"/>
              </a:ext>
            </a:extLst>
          </p:cNvPr>
          <p:cNvSpPr>
            <a:spLocks noGrp="1"/>
          </p:cNvSpPr>
          <p:nvPr>
            <p:ph type="sldNum" sz="quarter" idx="4"/>
          </p:nvPr>
        </p:nvSpPr>
        <p:spPr>
          <a:xfrm>
            <a:off x="571192" y="6491950"/>
            <a:ext cx="437707" cy="182880"/>
          </a:xfrm>
          <a:prstGeom prst="rect">
            <a:avLst/>
          </a:prstGeom>
        </p:spPr>
        <p:txBody>
          <a:bodyPr vert="horz" lIns="0" tIns="0" rIns="0" bIns="0" rtlCol="0" anchor="b" anchorCtr="0"/>
          <a:lstStyle>
            <a:lvl1pPr algn="l">
              <a:defRPr sz="900" b="1">
                <a:solidFill>
                  <a:srgbClr val="FE3082"/>
                </a:solidFill>
              </a:defRPr>
            </a:lvl1pPr>
          </a:lstStyle>
          <a:p>
            <a:fld id="{0B1B59A6-B74A-41AA-9EF6-238F4BE8BA53}" type="slidenum">
              <a:rPr lang="en-CA" smtClean="0"/>
              <a:pPr/>
              <a:t>‹#›</a:t>
            </a:fld>
            <a:endParaRPr lang="en-CA" dirty="0"/>
          </a:p>
        </p:txBody>
      </p:sp>
    </p:spTree>
    <p:extLst>
      <p:ext uri="{BB962C8B-B14F-4D97-AF65-F5344CB8AC3E}">
        <p14:creationId xmlns:p14="http://schemas.microsoft.com/office/powerpoint/2010/main" val="27718232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98" r:id="rId3"/>
    <p:sldLayoutId id="2147483700" r:id="rId4"/>
    <p:sldLayoutId id="2147483699" r:id="rId5"/>
    <p:sldLayoutId id="2147483676" r:id="rId6"/>
    <p:sldLayoutId id="2147483701" r:id="rId7"/>
    <p:sldLayoutId id="2147483702" r:id="rId8"/>
    <p:sldLayoutId id="2147483703" r:id="rId9"/>
    <p:sldLayoutId id="2147483704" r:id="rId10"/>
    <p:sldLayoutId id="2147483677" r:id="rId11"/>
    <p:sldLayoutId id="2147483705" r:id="rId12"/>
    <p:sldLayoutId id="2147483706" r:id="rId13"/>
    <p:sldLayoutId id="2147483707" r:id="rId14"/>
    <p:sldLayoutId id="2147483682" r:id="rId15"/>
    <p:sldLayoutId id="2147483710" r:id="rId16"/>
    <p:sldLayoutId id="2147483711" r:id="rId17"/>
    <p:sldLayoutId id="2147483712" r:id="rId18"/>
    <p:sldLayoutId id="2147483685" r:id="rId19"/>
    <p:sldLayoutId id="2147483708" r:id="rId20"/>
    <p:sldLayoutId id="2147483709" r:id="rId21"/>
    <p:sldLayoutId id="2147483696" r:id="rId22"/>
    <p:sldLayoutId id="2147483679" r:id="rId23"/>
    <p:sldLayoutId id="2147483680" r:id="rId24"/>
    <p:sldLayoutId id="2147483713" r:id="rId25"/>
    <p:sldLayoutId id="2147483714" r:id="rId26"/>
    <p:sldLayoutId id="2147483715" r:id="rId27"/>
    <p:sldLayoutId id="2147483718" r:id="rId28"/>
    <p:sldLayoutId id="2147483720" r:id="rId29"/>
  </p:sldLayoutIdLst>
  <p:hf hdr="0" dt="0"/>
  <p:txStyles>
    <p:titleStyle>
      <a:lvl1pPr algn="l" defTabSz="914400" rtl="0" eaLnBrk="1" latinLnBrk="0" hangingPunct="1">
        <a:lnSpc>
          <a:spcPct val="98000"/>
        </a:lnSpc>
        <a:spcBef>
          <a:spcPct val="0"/>
        </a:spcBef>
        <a:buNone/>
        <a:defRPr sz="2800" kern="1200">
          <a:solidFill>
            <a:schemeClr val="tx1"/>
          </a:solidFill>
          <a:latin typeface="+mj-lt"/>
          <a:ea typeface="+mj-ea"/>
          <a:cs typeface="+mj-cs"/>
        </a:defRPr>
      </a:lvl1pPr>
    </p:titleStyle>
    <p:bodyStyle>
      <a:lvl1pPr marL="0" indent="0" algn="l" defTabSz="914400" rtl="0" eaLnBrk="1" fontAlgn="ctr" latinLnBrk="0" hangingPunct="1">
        <a:lnSpc>
          <a:spcPct val="101000"/>
        </a:lnSpc>
        <a:spcBef>
          <a:spcPts val="0"/>
        </a:spcBef>
        <a:spcAft>
          <a:spcPts val="2200"/>
        </a:spcAft>
        <a:buFontTx/>
        <a:buNone/>
        <a:defRPr sz="1800" b="1" kern="1200">
          <a:solidFill>
            <a:schemeClr val="tx2"/>
          </a:solidFill>
          <a:latin typeface="+mn-lt"/>
          <a:ea typeface="+mn-ea"/>
          <a:cs typeface="+mn-cs"/>
        </a:defRPr>
      </a:lvl1pPr>
      <a:lvl2pPr marL="0" indent="0" algn="l" defTabSz="914400" rtl="0" eaLnBrk="1" fontAlgn="ctr" latinLnBrk="0" hangingPunct="1">
        <a:lnSpc>
          <a:spcPct val="101000"/>
        </a:lnSpc>
        <a:spcBef>
          <a:spcPts val="0"/>
        </a:spcBef>
        <a:spcAft>
          <a:spcPts val="2300"/>
        </a:spcAft>
        <a:buFontTx/>
        <a:buNone/>
        <a:defRPr sz="1800" kern="1200">
          <a:solidFill>
            <a:schemeClr val="tx1"/>
          </a:solidFill>
          <a:latin typeface="Trust Hartford Sans Light" pitchFamily="50" charset="0"/>
          <a:ea typeface="+mn-ea"/>
          <a:cs typeface="+mn-cs"/>
        </a:defRPr>
      </a:lvl2pPr>
      <a:lvl3pPr marL="137160" indent="-137160" algn="l" defTabSz="914400" rtl="0" eaLnBrk="1" fontAlgn="ctr" latinLnBrk="0" hangingPunct="1">
        <a:lnSpc>
          <a:spcPct val="101000"/>
        </a:lnSpc>
        <a:spcBef>
          <a:spcPts val="0"/>
        </a:spcBef>
        <a:spcAft>
          <a:spcPts val="2200"/>
        </a:spcAft>
        <a:buFont typeface="Arial" panose="020B0604020202020204" pitchFamily="34" charset="0"/>
        <a:buChar char="•"/>
        <a:defRPr sz="1800" kern="1200">
          <a:solidFill>
            <a:schemeClr val="tx1"/>
          </a:solidFill>
          <a:latin typeface="Trust Hartford Sans Light" pitchFamily="50" charset="0"/>
          <a:ea typeface="+mn-ea"/>
          <a:cs typeface="+mn-cs"/>
        </a:defRPr>
      </a:lvl3pPr>
      <a:lvl4pPr marL="329184" indent="-146304" algn="l" defTabSz="914400" rtl="0" eaLnBrk="1" fontAlgn="ctr" latinLnBrk="0" hangingPunct="1">
        <a:lnSpc>
          <a:spcPct val="101000"/>
        </a:lnSpc>
        <a:spcBef>
          <a:spcPts val="0"/>
        </a:spcBef>
        <a:spcAft>
          <a:spcPts val="2100"/>
        </a:spcAft>
        <a:buFont typeface="Trust Hartford Sans Light" pitchFamily="50" charset="0"/>
        <a:buChar char="»"/>
        <a:defRPr sz="1800" kern="1200">
          <a:solidFill>
            <a:schemeClr val="tx1"/>
          </a:solidFill>
          <a:latin typeface="Trust Hartford Sans Light" pitchFamily="50" charset="0"/>
          <a:ea typeface="+mn-ea"/>
          <a:cs typeface="+mn-cs"/>
        </a:defRPr>
      </a:lvl4pPr>
      <a:lvl5pPr marL="466344" indent="-82296" algn="l" defTabSz="914400" rtl="0" eaLnBrk="1" fontAlgn="ctr" latinLnBrk="0" hangingPunct="1">
        <a:lnSpc>
          <a:spcPct val="101000"/>
        </a:lnSpc>
        <a:spcBef>
          <a:spcPts val="0"/>
        </a:spcBef>
        <a:spcAft>
          <a:spcPts val="1600"/>
        </a:spcAft>
        <a:buFont typeface="Arial" panose="020B0604020202020204" pitchFamily="34" charset="0"/>
        <a:buChar char="•"/>
        <a:defRPr sz="1200" kern="1200">
          <a:solidFill>
            <a:schemeClr val="tx1"/>
          </a:solidFill>
          <a:latin typeface="+mn-lt"/>
          <a:ea typeface="+mn-ea"/>
          <a:cs typeface="+mn-cs"/>
        </a:defRPr>
      </a:lvl5pPr>
      <a:lvl6pPr marL="667512" indent="-100584" algn="l" defTabSz="914400" rtl="0" eaLnBrk="1" fontAlgn="ctr" latinLnBrk="0" hangingPunct="1">
        <a:lnSpc>
          <a:spcPct val="101000"/>
        </a:lnSpc>
        <a:spcBef>
          <a:spcPts val="0"/>
        </a:spcBef>
        <a:spcAft>
          <a:spcPts val="1600"/>
        </a:spcAft>
        <a:buFont typeface="Trust Hartford Sans" pitchFamily="50" charset="0"/>
        <a:buChar char="»"/>
        <a:defRPr sz="1200" kern="1200">
          <a:solidFill>
            <a:schemeClr val="tx1"/>
          </a:solidFill>
          <a:latin typeface="+mn-lt"/>
          <a:ea typeface="+mn-ea"/>
          <a:cs typeface="+mn-cs"/>
        </a:defRPr>
      </a:lvl6pPr>
      <a:lvl7pPr marL="868680" indent="-82296" algn="l" defTabSz="914400" rtl="0" eaLnBrk="1" fontAlgn="ctr" latinLnBrk="0" hangingPunct="1">
        <a:lnSpc>
          <a:spcPct val="101000"/>
        </a:lnSpc>
        <a:spcBef>
          <a:spcPts val="0"/>
        </a:spcBef>
        <a:spcAft>
          <a:spcPts val="1600"/>
        </a:spcAft>
        <a:buFont typeface="Arial" panose="020B0604020202020204" pitchFamily="34" charset="0"/>
        <a:buChar char="•"/>
        <a:defRPr sz="1200" kern="1200">
          <a:solidFill>
            <a:schemeClr val="tx1"/>
          </a:solidFill>
          <a:latin typeface="+mn-lt"/>
          <a:ea typeface="+mn-ea"/>
          <a:cs typeface="+mn-cs"/>
        </a:defRPr>
      </a:lvl7pPr>
      <a:lvl8pPr marL="1069848" indent="-100584" algn="l" defTabSz="914400" rtl="0" eaLnBrk="1" fontAlgn="ctr" latinLnBrk="0" hangingPunct="1">
        <a:lnSpc>
          <a:spcPct val="101000"/>
        </a:lnSpc>
        <a:spcBef>
          <a:spcPts val="0"/>
        </a:spcBef>
        <a:spcAft>
          <a:spcPts val="1600"/>
        </a:spcAft>
        <a:buFont typeface="Trust Hartford Sans" pitchFamily="50" charset="0"/>
        <a:buChar char="»"/>
        <a:defRPr sz="1200" kern="1200">
          <a:solidFill>
            <a:schemeClr val="tx1"/>
          </a:solidFill>
          <a:latin typeface="+mn-lt"/>
          <a:ea typeface="+mn-ea"/>
          <a:cs typeface="+mn-cs"/>
        </a:defRPr>
      </a:lvl8pPr>
      <a:lvl9pPr marL="1271016" indent="-82296" algn="l" defTabSz="914400" rtl="0" eaLnBrk="1" fontAlgn="ctr" latinLnBrk="0" hangingPunct="1">
        <a:lnSpc>
          <a:spcPct val="101000"/>
        </a:lnSpc>
        <a:spcBef>
          <a:spcPts val="0"/>
        </a:spcBef>
        <a:spcAft>
          <a:spcPts val="16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fontAlgn="ctr" latinLnBrk="0" hangingPunct="1">
        <a:defRPr sz="1200" kern="1200">
          <a:solidFill>
            <a:schemeClr val="tx1"/>
          </a:solidFill>
          <a:latin typeface="+mn-lt"/>
          <a:ea typeface="+mn-ea"/>
          <a:cs typeface="+mn-cs"/>
        </a:defRPr>
      </a:lvl1pPr>
      <a:lvl2pPr marL="0" algn="l" defTabSz="914400" rtl="0" eaLnBrk="1" fontAlgn="ctr" latinLnBrk="0" hangingPunct="1">
        <a:defRPr sz="1200" kern="1200">
          <a:solidFill>
            <a:schemeClr val="tx1"/>
          </a:solidFill>
          <a:latin typeface="+mn-lt"/>
          <a:ea typeface="+mn-ea"/>
          <a:cs typeface="+mn-cs"/>
        </a:defRPr>
      </a:lvl2pPr>
      <a:lvl3pPr marL="0" algn="l" defTabSz="914400" rtl="0" eaLnBrk="1" fontAlgn="ctr" latinLnBrk="0" hangingPunct="1">
        <a:defRPr sz="1200" kern="1200">
          <a:solidFill>
            <a:schemeClr val="tx1"/>
          </a:solidFill>
          <a:latin typeface="+mn-lt"/>
          <a:ea typeface="+mn-ea"/>
          <a:cs typeface="+mn-cs"/>
        </a:defRPr>
      </a:lvl3pPr>
      <a:lvl4pPr marL="0" algn="l" defTabSz="914400" rtl="0" eaLnBrk="1" fontAlgn="ctr" latinLnBrk="0" hangingPunct="1">
        <a:defRPr sz="1200" kern="1200">
          <a:solidFill>
            <a:schemeClr val="tx1"/>
          </a:solidFill>
          <a:latin typeface="+mn-lt"/>
          <a:ea typeface="+mn-ea"/>
          <a:cs typeface="+mn-cs"/>
        </a:defRPr>
      </a:lvl4pPr>
      <a:lvl5pPr marL="0" algn="l" defTabSz="914400" rtl="0" eaLnBrk="1" fontAlgn="ctr" latinLnBrk="0" hangingPunct="1">
        <a:defRPr sz="1200" kern="1200">
          <a:solidFill>
            <a:schemeClr val="tx1"/>
          </a:solidFill>
          <a:latin typeface="+mn-lt"/>
          <a:ea typeface="+mn-ea"/>
          <a:cs typeface="+mn-cs"/>
        </a:defRPr>
      </a:lvl5pPr>
      <a:lvl6pPr marL="0" algn="l" defTabSz="914400" rtl="0" eaLnBrk="1" fontAlgn="ctr" latinLnBrk="0" hangingPunct="1">
        <a:defRPr sz="1200" kern="1200">
          <a:solidFill>
            <a:schemeClr val="tx1"/>
          </a:solidFill>
          <a:latin typeface="+mn-lt"/>
          <a:ea typeface="+mn-ea"/>
          <a:cs typeface="+mn-cs"/>
        </a:defRPr>
      </a:lvl6pPr>
      <a:lvl7pPr marL="0" algn="l" defTabSz="914400" rtl="0" eaLnBrk="1" fontAlgn="ctr" latinLnBrk="0" hangingPunct="1">
        <a:defRPr sz="1200" kern="1200">
          <a:solidFill>
            <a:schemeClr val="tx1"/>
          </a:solidFill>
          <a:latin typeface="+mn-lt"/>
          <a:ea typeface="+mn-ea"/>
          <a:cs typeface="+mn-cs"/>
        </a:defRPr>
      </a:lvl7pPr>
      <a:lvl8pPr marL="0" algn="l" defTabSz="914400" rtl="0" eaLnBrk="1" fontAlgn="ctr" latinLnBrk="0" hangingPunct="1">
        <a:defRPr sz="1200" kern="1200">
          <a:solidFill>
            <a:schemeClr val="tx1"/>
          </a:solidFill>
          <a:latin typeface="+mn-lt"/>
          <a:ea typeface="+mn-ea"/>
          <a:cs typeface="+mn-cs"/>
        </a:defRPr>
      </a:lvl8pPr>
      <a:lvl9pPr marL="0" algn="l" defTabSz="914400" rtl="0" eaLnBrk="1" fontAlgn="ctr"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60">
          <p15:clr>
            <a:srgbClr val="F26B43"/>
          </p15:clr>
        </p15:guide>
        <p15:guide id="3" pos="3720">
          <p15:clr>
            <a:srgbClr val="F26B43"/>
          </p15:clr>
        </p15:guide>
        <p15:guide id="4" pos="7320">
          <p15:clr>
            <a:srgbClr val="F26B43"/>
          </p15:clr>
        </p15:guide>
        <p15:guide id="5" orient="horz" pos="3840">
          <p15:clr>
            <a:srgbClr val="F26B43"/>
          </p15:clr>
        </p15:guide>
        <p15:guide id="6" orient="horz" pos="798">
          <p15:clr>
            <a:srgbClr val="F26B43"/>
          </p15:clr>
        </p15:guide>
        <p15:guide id="7" pos="3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hyperlink" Target="https://enroll.thehartfordatwork.com/enroll"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hyperlink" Target="https://enroll.thehartfordatwork.com/enroll"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C60CCC-64E1-FEFA-19D8-CACF54B60D0C}"/>
              </a:ext>
            </a:extLst>
          </p:cNvPr>
          <p:cNvSpPr/>
          <p:nvPr/>
        </p:nvSpPr>
        <p:spPr>
          <a:xfrm>
            <a:off x="727779" y="311248"/>
            <a:ext cx="1799239" cy="5790236"/>
          </a:xfrm>
          <a:prstGeom prst="rect">
            <a:avLst/>
          </a:prstGeom>
          <a:solidFill>
            <a:schemeClr val="accent4">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E42192E3-602A-FCC6-A623-3459D5A3704A}"/>
              </a:ext>
            </a:extLst>
          </p:cNvPr>
          <p:cNvSpPr/>
          <p:nvPr/>
        </p:nvSpPr>
        <p:spPr>
          <a:xfrm>
            <a:off x="2884215" y="4854015"/>
            <a:ext cx="89335"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CE3E4813-D6A8-1CDD-3E99-04420394E204}"/>
              </a:ext>
            </a:extLst>
          </p:cNvPr>
          <p:cNvSpPr txBox="1"/>
          <p:nvPr/>
        </p:nvSpPr>
        <p:spPr>
          <a:xfrm>
            <a:off x="3089450" y="4872869"/>
            <a:ext cx="7299767" cy="769441"/>
          </a:xfrm>
          <a:prstGeom prst="rect">
            <a:avLst/>
          </a:prstGeom>
          <a:noFill/>
        </p:spPr>
        <p:txBody>
          <a:bodyPr wrap="square" rtlCol="0">
            <a:spAutoFit/>
          </a:bodyPr>
          <a:lstStyle/>
          <a:p>
            <a:r>
              <a:rPr lang="en-US" sz="2400" b="1" dirty="0">
                <a:solidFill>
                  <a:schemeClr val="accent1"/>
                </a:solidFill>
              </a:rPr>
              <a:t>Coverage That Counts: </a:t>
            </a:r>
            <a:r>
              <a:rPr lang="en-US" sz="2400" dirty="0">
                <a:solidFill>
                  <a:schemeClr val="accent1"/>
                </a:solidFill>
              </a:rPr>
              <a:t>Affordable Protection</a:t>
            </a:r>
          </a:p>
          <a:p>
            <a:r>
              <a:rPr lang="en-US" altLang="en-US" sz="2000" cap="none" dirty="0">
                <a:cs typeface="Arial" panose="020B0604020202020204" pitchFamily="34" charset="0"/>
              </a:rPr>
              <a:t>Health Care Authority</a:t>
            </a:r>
            <a:endParaRPr lang="en-US" sz="2000" cap="none" dirty="0">
              <a:cs typeface="Arial" panose="020B0604020202020204" pitchFamily="34" charset="0"/>
            </a:endParaRPr>
          </a:p>
        </p:txBody>
      </p:sp>
      <p:sp>
        <p:nvSpPr>
          <p:cNvPr id="17" name="TextBox 16">
            <a:extLst>
              <a:ext uri="{FF2B5EF4-FFF2-40B4-BE49-F238E27FC236}">
                <a16:creationId xmlns:a16="http://schemas.microsoft.com/office/drawing/2014/main" id="{3DDA6A8D-EC0D-4F7D-4EDA-59632794A55F}"/>
              </a:ext>
            </a:extLst>
          </p:cNvPr>
          <p:cNvSpPr txBox="1"/>
          <p:nvPr/>
        </p:nvSpPr>
        <p:spPr>
          <a:xfrm>
            <a:off x="727779" y="6482952"/>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84848"/>
                </a:solidFill>
                <a:effectLst/>
                <a:uLnTx/>
                <a:uFillTx/>
                <a:ea typeface="+mn-ea"/>
                <a:cs typeface="Arial Narrow" panose="020B0604020202020204" pitchFamily="34" charset="0"/>
              </a:rPr>
              <a:t>438220 09/24 © 2024 The Hartford. Confidential. No part of this document may be reproduced, published or posted without the permission of The Hartford. </a:t>
            </a:r>
          </a:p>
        </p:txBody>
      </p:sp>
      <p:pic>
        <p:nvPicPr>
          <p:cNvPr id="4" name="Picture 3" descr="A black letter and a white background&#10;&#10;AI-generated content may be incorrect.">
            <a:extLst>
              <a:ext uri="{FF2B5EF4-FFF2-40B4-BE49-F238E27FC236}">
                <a16:creationId xmlns:a16="http://schemas.microsoft.com/office/drawing/2014/main" id="{C1A446F5-5BBC-F37E-D037-EA2D789D0F27}"/>
              </a:ext>
            </a:extLst>
          </p:cNvPr>
          <p:cNvPicPr>
            <a:picLocks noChangeAspect="1"/>
          </p:cNvPicPr>
          <p:nvPr/>
        </p:nvPicPr>
        <p:blipFill>
          <a:blip r:embed="rId3"/>
          <a:stretch>
            <a:fillRect/>
          </a:stretch>
        </p:blipFill>
        <p:spPr>
          <a:xfrm>
            <a:off x="8617564" y="6014155"/>
            <a:ext cx="3260209" cy="630307"/>
          </a:xfrm>
          <a:prstGeom prst="rect">
            <a:avLst/>
          </a:prstGeom>
        </p:spPr>
      </p:pic>
      <p:pic>
        <p:nvPicPr>
          <p:cNvPr id="5" name="Picture 4" descr="Aerial of healthcare colleagues">
            <a:extLst>
              <a:ext uri="{FF2B5EF4-FFF2-40B4-BE49-F238E27FC236}">
                <a16:creationId xmlns:a16="http://schemas.microsoft.com/office/drawing/2014/main" id="{41BE7058-EA76-5256-3C46-30F7EA5A4923}"/>
              </a:ext>
            </a:extLst>
          </p:cNvPr>
          <p:cNvPicPr>
            <a:picLocks noChangeAspect="1"/>
          </p:cNvPicPr>
          <p:nvPr/>
        </p:nvPicPr>
        <p:blipFill>
          <a:blip r:embed="rId4"/>
          <a:stretch>
            <a:fillRect/>
          </a:stretch>
        </p:blipFill>
        <p:spPr>
          <a:xfrm>
            <a:off x="2527017" y="0"/>
            <a:ext cx="9049631" cy="4712759"/>
          </a:xfrm>
          <a:prstGeom prst="rect">
            <a:avLst/>
          </a:prstGeom>
        </p:spPr>
      </p:pic>
    </p:spTree>
    <p:extLst>
      <p:ext uri="{BB962C8B-B14F-4D97-AF65-F5344CB8AC3E}">
        <p14:creationId xmlns:p14="http://schemas.microsoft.com/office/powerpoint/2010/main" val="1555683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D67DD675-A521-C26B-30E0-A324168DF93B}"/>
              </a:ext>
            </a:extLst>
          </p:cNvPr>
          <p:cNvSpPr txBox="1">
            <a:spLocks/>
          </p:cNvSpPr>
          <p:nvPr/>
        </p:nvSpPr>
        <p:spPr>
          <a:xfrm>
            <a:off x="670499" y="6451768"/>
            <a:ext cx="4772358" cy="253832"/>
          </a:xfrm>
          <a:prstGeom prst="rect">
            <a:avLst/>
          </a:prstGeom>
        </p:spPr>
        <p:txBody>
          <a:bodyPr vert="horz" lIns="91440" tIns="45720" rIns="91440" bIns="45720" rtlCol="0" anchor="t">
            <a:noAutofit/>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800" b="1" kern="1200">
                <a:solidFill>
                  <a:srgbClr val="48484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Clr>
                <a:schemeClr val="tx1"/>
              </a:buClr>
              <a:buFont typeface="Courier New" panose="02070309020205020404" pitchFamily="49" charset="0"/>
              <a:buChar char="o"/>
              <a:defRPr sz="1800" kern="1200">
                <a:solidFill>
                  <a:srgbClr val="484848"/>
                </a:solidFill>
                <a:latin typeface="Arial" panose="020B0604020202020204" pitchFamily="34" charset="0"/>
                <a:ea typeface="+mn-ea"/>
                <a:cs typeface="Arial" panose="020B0604020202020204" pitchFamily="34" charset="0"/>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800" kern="1200">
                <a:solidFill>
                  <a:srgbClr val="48484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Clr>
                <a:schemeClr val="tx1"/>
              </a:buClr>
              <a:buFont typeface="Courier New" panose="02070309020205020404" pitchFamily="49" charset="0"/>
              <a:buChar char="o"/>
              <a:defRPr sz="1800" kern="1200">
                <a:solidFill>
                  <a:srgbClr val="484848"/>
                </a:solidFill>
                <a:latin typeface="Arial" panose="020B0604020202020204" pitchFamily="34" charset="0"/>
                <a:ea typeface="+mn-ea"/>
                <a:cs typeface="Arial" panose="020B0604020202020204" pitchFamily="34" charset="0"/>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800" kern="1200">
                <a:solidFill>
                  <a:srgbClr val="48484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800" b="0" i="0" u="none" strike="noStrike" kern="1200" cap="none" spc="0" normalizeH="0" baseline="0" noProof="0" dirty="0">
                <a:ln>
                  <a:noFill/>
                </a:ln>
                <a:solidFill>
                  <a:schemeClr val="tx1"/>
                </a:solidFill>
                <a:effectLst/>
                <a:uLnTx/>
                <a:uFillTx/>
                <a:latin typeface="+mn-lt"/>
                <a:ea typeface="+mn-ea"/>
                <a:cs typeface="Arial Narrow" panose="020B0604020202020204" pitchFamily="34" charset="0"/>
              </a:rPr>
              <a:t>438220 09/24 </a:t>
            </a:r>
            <a:r>
              <a:rPr lang="en-US" sz="800" b="0" dirty="0">
                <a:solidFill>
                  <a:schemeClr val="tx1"/>
                </a:solidFill>
                <a:latin typeface="+mn-lt"/>
                <a:cs typeface="Arial Narrow" panose="020B0604020202020204" pitchFamily="34" charset="0"/>
              </a:rPr>
              <a:t>© 2024 The Hartford. Confidential. No part of this document may be reproduced, published or posted without the permission of The Hartford. </a:t>
            </a:r>
          </a:p>
        </p:txBody>
      </p:sp>
      <p:sp>
        <p:nvSpPr>
          <p:cNvPr id="13" name="TextBox 12">
            <a:extLst>
              <a:ext uri="{FF2B5EF4-FFF2-40B4-BE49-F238E27FC236}">
                <a16:creationId xmlns:a16="http://schemas.microsoft.com/office/drawing/2014/main" id="{8915BD36-EF9B-C9BA-DC66-A5989DB89B34}"/>
              </a:ext>
            </a:extLst>
          </p:cNvPr>
          <p:cNvSpPr txBox="1"/>
          <p:nvPr/>
        </p:nvSpPr>
        <p:spPr>
          <a:xfrm>
            <a:off x="6004613" y="1639437"/>
            <a:ext cx="478907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mj-lt"/>
                <a:cs typeface="Calibri"/>
              </a:rPr>
              <a:t>Take advantage of additional benefits that come with your insurance plan.</a:t>
            </a:r>
          </a:p>
          <a:p>
            <a:pPr algn="l" rtl="0"/>
            <a:endParaRPr lang="en-US" sz="1400" dirty="0">
              <a:latin typeface="+mj-lt"/>
              <a:cs typeface="Calibri"/>
            </a:endParaRPr>
          </a:p>
          <a:p>
            <a:pPr marL="227013" indent="-227013" algn="l" rtl="0">
              <a:spcAft>
                <a:spcPts val="600"/>
              </a:spcAft>
              <a:buFont typeface="Arial" panose="020B0604020202020204" pitchFamily="34" charset="0"/>
              <a:buChar char="•"/>
            </a:pPr>
            <a:r>
              <a:rPr lang="en-US" sz="1400" dirty="0">
                <a:latin typeface="+mj-lt"/>
                <a:cs typeface="Calibri"/>
              </a:rPr>
              <a:t>Travel Assistance and ID Theft and Protection Services.</a:t>
            </a:r>
            <a:r>
              <a:rPr lang="en-US" sz="1400" baseline="30000" dirty="0">
                <a:latin typeface="+mj-lt"/>
                <a:cs typeface="Calibri"/>
              </a:rPr>
              <a:t>1 </a:t>
            </a:r>
          </a:p>
          <a:p>
            <a:pPr marL="227013" indent="-227013">
              <a:spcAft>
                <a:spcPts val="600"/>
              </a:spcAft>
              <a:buFont typeface="Arial" panose="020B0604020202020204" pitchFamily="34" charset="0"/>
              <a:buChar char="•"/>
            </a:pPr>
            <a:r>
              <a:rPr lang="en-US" sz="1400" dirty="0">
                <a:latin typeface="+mj-lt"/>
                <a:cs typeface="Calibri"/>
              </a:rPr>
              <a:t>Ability Assist</a:t>
            </a:r>
            <a:r>
              <a:rPr lang="en-US" sz="1400" baseline="30000" dirty="0">
                <a:latin typeface="+mj-lt"/>
                <a:cs typeface="Calibri"/>
              </a:rPr>
              <a:t>®</a:t>
            </a:r>
            <a:r>
              <a:rPr lang="en-US" sz="1400" dirty="0">
                <a:latin typeface="+mj-lt"/>
                <a:cs typeface="Calibri"/>
              </a:rPr>
              <a:t> Counseling Services.</a:t>
            </a:r>
            <a:r>
              <a:rPr lang="en-US" sz="1400" baseline="30000" dirty="0">
                <a:latin typeface="+mj-lt"/>
                <a:cs typeface="Calibri"/>
              </a:rPr>
              <a:t>1</a:t>
            </a:r>
            <a:endParaRPr lang="en-US" sz="1400" dirty="0">
              <a:latin typeface="+mj-lt"/>
              <a:cs typeface="Calibri"/>
            </a:endParaRPr>
          </a:p>
          <a:p>
            <a:pPr marL="227013" indent="-227013" algn="l" rtl="0">
              <a:spcAft>
                <a:spcPts val="600"/>
              </a:spcAft>
              <a:buFont typeface="Arial" panose="020B0604020202020204" pitchFamily="34" charset="0"/>
              <a:buChar char="•"/>
            </a:pPr>
            <a:r>
              <a:rPr lang="en-US" sz="1400" dirty="0" err="1">
                <a:latin typeface="+mj-lt"/>
                <a:cs typeface="Calibri"/>
              </a:rPr>
              <a:t>HealthChampion</a:t>
            </a:r>
            <a:r>
              <a:rPr lang="en-US" sz="1400" baseline="30000" dirty="0" err="1">
                <a:latin typeface="+mj-lt"/>
                <a:cs typeface="Calibri"/>
              </a:rPr>
              <a:t>SM</a:t>
            </a:r>
            <a:r>
              <a:rPr lang="en-US" sz="1400" baseline="30000" dirty="0">
                <a:latin typeface="+mj-lt"/>
                <a:cs typeface="Calibri"/>
              </a:rPr>
              <a:t> </a:t>
            </a:r>
            <a:r>
              <a:rPr lang="en-US" sz="1400" dirty="0">
                <a:latin typeface="+mj-lt"/>
                <a:cs typeface="Calibri"/>
              </a:rPr>
              <a:t>Health Care Support Services.</a:t>
            </a:r>
            <a:r>
              <a:rPr lang="en-US" sz="1400" baseline="30000" dirty="0">
                <a:latin typeface="+mj-lt"/>
                <a:cs typeface="Calibri"/>
              </a:rPr>
              <a:t>1,2</a:t>
            </a:r>
            <a:endParaRPr lang="en-US" sz="1400" i="1" dirty="0">
              <a:highlight>
                <a:srgbClr val="FF0000"/>
              </a:highlight>
              <a:latin typeface="+mj-lt"/>
              <a:cs typeface="Calibri"/>
            </a:endParaRPr>
          </a:p>
        </p:txBody>
      </p:sp>
      <p:sp>
        <p:nvSpPr>
          <p:cNvPr id="6" name="Slide Number Placeholder 5">
            <a:extLst>
              <a:ext uri="{FF2B5EF4-FFF2-40B4-BE49-F238E27FC236}">
                <a16:creationId xmlns:a16="http://schemas.microsoft.com/office/drawing/2014/main" id="{A7780010-424A-D8C3-4D1D-981AF1200B78}"/>
              </a:ext>
            </a:extLst>
          </p:cNvPr>
          <p:cNvSpPr>
            <a:spLocks noGrp="1"/>
          </p:cNvSpPr>
          <p:nvPr>
            <p:ph type="sldNum" sz="quarter" idx="4"/>
          </p:nvPr>
        </p:nvSpPr>
        <p:spPr bwMode="gray">
          <a:xfrm>
            <a:off x="11600156" y="1192327"/>
            <a:ext cx="368886" cy="184666"/>
          </a:xfrm>
          <a:prstGeom prst="rect">
            <a:avLst/>
          </a:prstGeom>
        </p:spPr>
        <p:txBody>
          <a:bodyPr/>
          <a:lstStyle>
            <a:defPPr>
              <a:defRPr lang="en-US"/>
            </a:defPPr>
            <a:lvl1pPr marL="0" algn="r" defTabSz="914400" rtl="0" eaLnBrk="1" latinLnBrk="0" hangingPunct="1">
              <a:defRPr lang="en-US" sz="900" b="0" i="0" kern="1200" smtClean="0">
                <a:solidFill>
                  <a:schemeClr val="tx1"/>
                </a:solidFill>
                <a:latin typeface="Avenir Next LT Pro" panose="020B05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11AC5-A6EA-4123-B1C6-358C02E6D565}" type="slidenum">
              <a:rPr lang="en-US" smtClean="0"/>
              <a:pPr/>
              <a:t>10</a:t>
            </a:fld>
            <a:endParaRPr lang="en-US"/>
          </a:p>
        </p:txBody>
      </p:sp>
      <p:sp>
        <p:nvSpPr>
          <p:cNvPr id="3" name="Title 1">
            <a:extLst>
              <a:ext uri="{FF2B5EF4-FFF2-40B4-BE49-F238E27FC236}">
                <a16:creationId xmlns:a16="http://schemas.microsoft.com/office/drawing/2014/main" id="{A372BAF8-0008-1113-B762-3359F46E71C0}"/>
              </a:ext>
            </a:extLst>
          </p:cNvPr>
          <p:cNvSpPr txBox="1">
            <a:spLocks/>
          </p:cNvSpPr>
          <p:nvPr/>
        </p:nvSpPr>
        <p:spPr>
          <a:xfrm>
            <a:off x="6004613" y="533882"/>
            <a:ext cx="5124595" cy="843111"/>
          </a:xfrm>
          <a:prstGeom prst="rect">
            <a:avLst/>
          </a:prstGeom>
        </p:spPr>
        <p:txBody>
          <a:bodyPr lIns="0" bIns="0" anchor="b">
            <a:no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r>
              <a:rPr lang="en-US" sz="2800" cap="none" spc="100" dirty="0">
                <a:solidFill>
                  <a:schemeClr val="accent1"/>
                </a:solidFill>
                <a:latin typeface="+mn-lt"/>
                <a:cs typeface="Arial" panose="020B0604020202020204" pitchFamily="34" charset="0"/>
              </a:rPr>
              <a:t>Additional Services</a:t>
            </a:r>
          </a:p>
        </p:txBody>
      </p:sp>
      <p:sp>
        <p:nvSpPr>
          <p:cNvPr id="4" name="Rectangle 3">
            <a:extLst>
              <a:ext uri="{FF2B5EF4-FFF2-40B4-BE49-F238E27FC236}">
                <a16:creationId xmlns:a16="http://schemas.microsoft.com/office/drawing/2014/main" id="{4E6FE856-786C-9AAA-82B7-07BA686254C6}"/>
              </a:ext>
            </a:extLst>
          </p:cNvPr>
          <p:cNvSpPr/>
          <p:nvPr/>
        </p:nvSpPr>
        <p:spPr>
          <a:xfrm>
            <a:off x="5778121" y="919793"/>
            <a:ext cx="95117"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D61119DF-1A10-DCD9-7F9C-2CE3915A1A65}"/>
              </a:ext>
            </a:extLst>
          </p:cNvPr>
          <p:cNvSpPr txBox="1"/>
          <p:nvPr/>
        </p:nvSpPr>
        <p:spPr>
          <a:xfrm>
            <a:off x="5442857" y="5725924"/>
            <a:ext cx="5825218" cy="1015663"/>
          </a:xfrm>
          <a:prstGeom prst="rect">
            <a:avLst/>
          </a:prstGeom>
          <a:noFill/>
        </p:spPr>
        <p:txBody>
          <a:bodyPr wrap="square">
            <a:spAutoFit/>
          </a:bodyPr>
          <a:lstStyle/>
          <a:p>
            <a:pPr algn="l"/>
            <a:endParaRPr lang="en-US" sz="600" b="0" i="0" u="none" strike="noStrike" baseline="0" dirty="0">
              <a:solidFill>
                <a:srgbClr val="4D4D4F"/>
              </a:solidFill>
            </a:endParaRPr>
          </a:p>
          <a:p>
            <a:pPr algn="l"/>
            <a:r>
              <a:rPr lang="en-US" sz="800" baseline="30000" dirty="0">
                <a:solidFill>
                  <a:srgbClr val="4D4D4F"/>
                </a:solidFill>
              </a:rPr>
              <a:t>1</a:t>
            </a:r>
            <a:r>
              <a:rPr lang="en-US" sz="800" b="0" i="0" u="none" strike="noStrike" baseline="30000" dirty="0">
                <a:solidFill>
                  <a:srgbClr val="4D4D4F"/>
                </a:solidFill>
              </a:rPr>
              <a:t> </a:t>
            </a:r>
            <a:r>
              <a:rPr lang="en-US" sz="800" b="0" i="0" u="none" strike="noStrike" baseline="0" dirty="0">
                <a:solidFill>
                  <a:srgbClr val="4D4D4F"/>
                </a:solidFill>
              </a:rPr>
              <a:t>Services are offered through vendors which are not affiliated with The Hartford and these services are not insurance.  The Hartford is not responsible and assumes no liability for the goods and services described in this material and reserves the right to discontinue any of these services at any time.  Services may vary and may not be available in all states.  Visit www.TheHartford.com/employee-benefits/value-added-services for more information.</a:t>
            </a:r>
          </a:p>
          <a:p>
            <a:pPr algn="l"/>
            <a:endParaRPr lang="en-US" sz="600" b="0" i="0" u="none" strike="noStrike" baseline="0" dirty="0">
              <a:solidFill>
                <a:srgbClr val="4D4D4F"/>
              </a:solidFill>
            </a:endParaRPr>
          </a:p>
          <a:p>
            <a:pPr algn="l"/>
            <a:r>
              <a:rPr lang="en-US" sz="800" baseline="30000" dirty="0">
                <a:solidFill>
                  <a:srgbClr val="484848"/>
                </a:solidFill>
              </a:rPr>
              <a:t>2</a:t>
            </a:r>
            <a:r>
              <a:rPr lang="en-US" sz="800" b="0" i="0" u="none" strike="noStrike" baseline="30000" dirty="0">
                <a:solidFill>
                  <a:srgbClr val="484848"/>
                </a:solidFill>
              </a:rPr>
              <a:t> </a:t>
            </a:r>
            <a:r>
              <a:rPr lang="en-US" sz="800" b="0" i="0" u="none" strike="noStrike" baseline="0" dirty="0" err="1">
                <a:solidFill>
                  <a:srgbClr val="484848"/>
                </a:solidFill>
              </a:rPr>
              <a:t>HealthChampion</a:t>
            </a:r>
            <a:r>
              <a:rPr lang="en-US" sz="800" b="0" i="0" u="none" strike="noStrike" baseline="30000" dirty="0" err="1">
                <a:solidFill>
                  <a:srgbClr val="484848"/>
                </a:solidFill>
              </a:rPr>
              <a:t>SM</a:t>
            </a:r>
            <a:r>
              <a:rPr lang="en-US" sz="800" b="0" i="0" u="none" strike="noStrike" baseline="30000" dirty="0">
                <a:solidFill>
                  <a:srgbClr val="484848"/>
                </a:solidFill>
              </a:rPr>
              <a:t> </a:t>
            </a:r>
            <a:r>
              <a:rPr lang="en-US" sz="800" b="0" i="0" u="none" strike="noStrike" baseline="0" dirty="0">
                <a:solidFill>
                  <a:srgbClr val="484848"/>
                </a:solidFill>
              </a:rPr>
              <a:t>specialists are only available during business hours. Inquiries outside of this timeframe can either request a call-back the next day  or schedule an appointment.</a:t>
            </a:r>
          </a:p>
        </p:txBody>
      </p:sp>
      <p:pic>
        <p:nvPicPr>
          <p:cNvPr id="5" name="Picture 4" descr="People hugging">
            <a:extLst>
              <a:ext uri="{FF2B5EF4-FFF2-40B4-BE49-F238E27FC236}">
                <a16:creationId xmlns:a16="http://schemas.microsoft.com/office/drawing/2014/main" id="{7AFB800D-5B04-97A4-ED76-5FC80E49F0A8}"/>
              </a:ext>
            </a:extLst>
          </p:cNvPr>
          <p:cNvPicPr>
            <a:picLocks noChangeAspect="1"/>
          </p:cNvPicPr>
          <p:nvPr/>
        </p:nvPicPr>
        <p:blipFill>
          <a:blip r:embed="rId3"/>
          <a:stretch>
            <a:fillRect/>
          </a:stretch>
        </p:blipFill>
        <p:spPr>
          <a:xfrm>
            <a:off x="487551" y="1162373"/>
            <a:ext cx="4812224" cy="3208149"/>
          </a:xfrm>
          <a:prstGeom prst="rect">
            <a:avLst/>
          </a:prstGeom>
        </p:spPr>
      </p:pic>
    </p:spTree>
    <p:extLst>
      <p:ext uri="{BB962C8B-B14F-4D97-AF65-F5344CB8AC3E}">
        <p14:creationId xmlns:p14="http://schemas.microsoft.com/office/powerpoint/2010/main" val="1108127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C7172C9A-EAE5-1D49-AFC4-6E3205E2C170}"/>
              </a:ext>
            </a:extLst>
          </p:cNvPr>
          <p:cNvSpPr/>
          <p:nvPr/>
        </p:nvSpPr>
        <p:spPr>
          <a:xfrm>
            <a:off x="2362200" y="5715000"/>
            <a:ext cx="3962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9D176531-4FA4-F84D-A821-5DBFB5269E06}"/>
              </a:ext>
            </a:extLst>
          </p:cNvPr>
          <p:cNvSpPr/>
          <p:nvPr/>
        </p:nvSpPr>
        <p:spPr>
          <a:xfrm>
            <a:off x="5852293" y="2267694"/>
            <a:ext cx="5747863" cy="250068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rgbClr val="484848"/>
              </a:buClr>
              <a:buSzTx/>
              <a:buFontTx/>
              <a:buNone/>
              <a:tabLst/>
              <a:defRPr/>
            </a:pPr>
            <a:r>
              <a:rPr kumimoji="0" lang="en-US" sz="1600" b="1" i="0" u="none" strike="noStrike" kern="1200" cap="none" spc="0" normalizeH="0" baseline="0" noProof="0" dirty="0">
                <a:ln>
                  <a:noFill/>
                </a:ln>
                <a:effectLst/>
                <a:uLnTx/>
                <a:uFillTx/>
                <a:ea typeface="+mn-ea"/>
                <a:cs typeface="Times New Roman" panose="02020603050405020304" pitchFamily="18" charset="0"/>
              </a:rPr>
              <a:t>Available Plans with The Hartford </a:t>
            </a:r>
            <a:endParaRPr kumimoji="0" lang="en-US" sz="1600" b="1" i="1" u="none" strike="noStrike" kern="1200" cap="none" spc="0" normalizeH="0" baseline="0" noProof="0" dirty="0">
              <a:ln>
                <a:noFill/>
              </a:ln>
              <a:effectLst/>
              <a:uLnTx/>
              <a:uFillTx/>
              <a:ea typeface="+mn-ea"/>
              <a:cs typeface="Times New Roman" panose="02020603050405020304" pitchFamily="18" charset="0"/>
            </a:endParaRPr>
          </a:p>
          <a:p>
            <a:pPr marL="238125" indent="-238125">
              <a:spcAft>
                <a:spcPts val="300"/>
              </a:spcAft>
              <a:buClr>
                <a:srgbClr val="484848"/>
              </a:buClr>
              <a:buFont typeface="Arial" panose="020B0604020202020204" pitchFamily="34" charset="0"/>
              <a:buChar char="•"/>
            </a:pPr>
            <a:r>
              <a:rPr lang="en-US" sz="1600" dirty="0">
                <a:cs typeface="Times New Roman" panose="02020603050405020304" pitchFamily="18" charset="0"/>
              </a:rPr>
              <a:t>Accident Insurance </a:t>
            </a:r>
            <a:r>
              <a:rPr lang="en-US" sz="1600" i="1" dirty="0">
                <a:cs typeface="Times New Roman" panose="02020603050405020304" pitchFamily="18" charset="0"/>
              </a:rPr>
              <a:t>(Accidental Injury Benefits)</a:t>
            </a:r>
          </a:p>
          <a:p>
            <a:pPr marL="238125" indent="-238125">
              <a:spcAft>
                <a:spcPts val="300"/>
              </a:spcAft>
              <a:buClr>
                <a:srgbClr val="484848"/>
              </a:buClr>
              <a:buFont typeface="Arial" panose="020B0604020202020204" pitchFamily="34" charset="0"/>
              <a:buChar char="•"/>
            </a:pPr>
            <a:r>
              <a:rPr lang="en-US" sz="1600" dirty="0">
                <a:cs typeface="Times New Roman" panose="02020603050405020304" pitchFamily="18" charset="0"/>
              </a:rPr>
              <a:t>Critical Illness Insurance </a:t>
            </a:r>
            <a:r>
              <a:rPr lang="en-US" sz="1600" i="1" dirty="0">
                <a:cs typeface="Times New Roman" panose="02020603050405020304" pitchFamily="18" charset="0"/>
              </a:rPr>
              <a:t>(Critical illness Benefits)</a:t>
            </a:r>
          </a:p>
          <a:p>
            <a:pPr marL="238125" indent="-238125">
              <a:spcAft>
                <a:spcPts val="300"/>
              </a:spcAft>
              <a:buClr>
                <a:srgbClr val="484848"/>
              </a:buClr>
              <a:buFont typeface="Arial" panose="020B0604020202020204" pitchFamily="34" charset="0"/>
              <a:buChar char="•"/>
            </a:pPr>
            <a:endParaRPr lang="en-US" sz="1200" i="1" dirty="0">
              <a:cs typeface="Times New Roman" panose="02020603050405020304" pitchFamily="18" charset="0"/>
            </a:endParaRPr>
          </a:p>
          <a:p>
            <a:pPr>
              <a:spcAft>
                <a:spcPts val="300"/>
              </a:spcAft>
              <a:buClr>
                <a:srgbClr val="484848"/>
              </a:buClr>
            </a:pPr>
            <a:endParaRPr kumimoji="0" lang="en-US" sz="1600" b="1" i="0" u="none" strike="noStrike" kern="1200" cap="none" spc="0" normalizeH="0" baseline="0" noProof="0" dirty="0">
              <a:ln>
                <a:noFill/>
              </a:ln>
              <a:effectLst/>
              <a:highlight>
                <a:srgbClr val="FF0000"/>
              </a:highlight>
              <a:uLnTx/>
              <a:uFillTx/>
              <a:ea typeface="+mn-ea"/>
              <a:cs typeface="Times New Roman" panose="02020603050405020304" pitchFamily="18" charset="0"/>
            </a:endParaRPr>
          </a:p>
          <a:p>
            <a:pPr>
              <a:spcAft>
                <a:spcPts val="300"/>
              </a:spcAft>
              <a:buClr>
                <a:srgbClr val="484848"/>
              </a:buClr>
            </a:pPr>
            <a:r>
              <a:rPr kumimoji="0" lang="en-US" sz="1600" b="1" i="0" u="none" strike="noStrike" kern="1200" cap="none" spc="0" normalizeH="0" baseline="0" noProof="0" dirty="0">
                <a:ln>
                  <a:noFill/>
                </a:ln>
                <a:effectLst/>
                <a:uLnTx/>
                <a:uFillTx/>
                <a:ea typeface="+mn-ea"/>
                <a:cs typeface="Times New Roman" panose="02020603050405020304" pitchFamily="18" charset="0"/>
              </a:rPr>
              <a:t>Important Dates</a:t>
            </a:r>
          </a:p>
          <a:p>
            <a:pPr>
              <a:spcAft>
                <a:spcPts val="300"/>
              </a:spcAft>
              <a:buClr>
                <a:srgbClr val="484848"/>
              </a:buClr>
            </a:pPr>
            <a:r>
              <a:rPr kumimoji="0" lang="en-US" sz="1600" b="0" i="0" u="none" strike="noStrike" kern="1200" cap="none" spc="0" normalizeH="0" baseline="0" noProof="0" dirty="0">
                <a:ln>
                  <a:noFill/>
                </a:ln>
                <a:effectLst/>
                <a:uLnTx/>
                <a:uFillTx/>
                <a:ea typeface="+mn-ea"/>
                <a:cs typeface="Times New Roman" panose="02020603050405020304" pitchFamily="18" charset="0"/>
              </a:rPr>
              <a:t>Enrollment period is </a:t>
            </a:r>
            <a:r>
              <a:rPr lang="en-US" sz="1600" b="1" dirty="0">
                <a:cs typeface="Times New Roman" panose="02020603050405020304" pitchFamily="18" charset="0"/>
              </a:rPr>
              <a:t>December 1 - 31, 2025</a:t>
            </a:r>
          </a:p>
          <a:p>
            <a:pPr marR="0" lvl="0" algn="l" defTabSz="914400" rtl="0" eaLnBrk="1" fontAlgn="auto" latinLnBrk="0" hangingPunct="1">
              <a:lnSpc>
                <a:spcPct val="100000"/>
              </a:lnSpc>
              <a:spcBef>
                <a:spcPts val="0"/>
              </a:spcBef>
              <a:spcAft>
                <a:spcPts val="300"/>
              </a:spcAft>
              <a:buClr>
                <a:srgbClr val="484848"/>
              </a:buClr>
              <a:buSzTx/>
              <a:tabLst/>
              <a:defRPr/>
            </a:pPr>
            <a:r>
              <a:rPr kumimoji="0" lang="en-US" sz="1600" b="0" i="0" u="none" strike="noStrike" kern="1200" cap="none" spc="0" normalizeH="0" baseline="0" noProof="0" dirty="0">
                <a:ln>
                  <a:noFill/>
                </a:ln>
                <a:effectLst/>
                <a:uLnTx/>
                <a:uFillTx/>
                <a:ea typeface="+mn-ea"/>
                <a:cs typeface="Times New Roman" panose="02020603050405020304" pitchFamily="18" charset="0"/>
              </a:rPr>
              <a:t>Coverage starts </a:t>
            </a:r>
            <a:r>
              <a:rPr lang="en-US" sz="1600" b="1" dirty="0">
                <a:cs typeface="Times New Roman" panose="02020603050405020304" pitchFamily="18" charset="0"/>
              </a:rPr>
              <a:t>January 1, 2026</a:t>
            </a:r>
            <a:endParaRPr kumimoji="0" lang="en-US" sz="1600" b="1" i="0" u="none" strike="noStrike" kern="1200" cap="none" spc="0" normalizeH="0" baseline="0" noProof="0" dirty="0">
              <a:ln>
                <a:noFill/>
              </a:ln>
              <a:effectLst/>
              <a:uLnTx/>
              <a:uFillTx/>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
                <a:srgbClr val="484848"/>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84848"/>
              </a:solidFill>
              <a:effectLst/>
              <a:uLnTx/>
              <a:uFillTx/>
              <a:ea typeface="+mn-ea"/>
              <a:cs typeface="Times New Roman" panose="02020603050405020304" pitchFamily="18" charset="0"/>
            </a:endParaRPr>
          </a:p>
        </p:txBody>
      </p:sp>
      <p:sp>
        <p:nvSpPr>
          <p:cNvPr id="5" name="TextBox 4">
            <a:extLst>
              <a:ext uri="{FF2B5EF4-FFF2-40B4-BE49-F238E27FC236}">
                <a16:creationId xmlns:a16="http://schemas.microsoft.com/office/drawing/2014/main" id="{2114D2B7-FCA1-CCC5-78CF-5C0DD199C2C5}"/>
              </a:ext>
            </a:extLst>
          </p:cNvPr>
          <p:cNvSpPr txBox="1"/>
          <p:nvPr/>
        </p:nvSpPr>
        <p:spPr>
          <a:xfrm>
            <a:off x="466359" y="6465926"/>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84848"/>
                </a:solidFill>
                <a:effectLst/>
                <a:uLnTx/>
                <a:uFillTx/>
                <a:ea typeface="+mn-ea"/>
                <a:cs typeface="Arial Narrow" panose="020B0604020202020204" pitchFamily="34" charset="0"/>
              </a:rPr>
              <a:t>438220 09/24 © 2024 The Hartford. Confidential. No part of this document may be reproduced, published or posted without the permission of The Hartford. </a:t>
            </a:r>
          </a:p>
        </p:txBody>
      </p:sp>
      <p:sp>
        <p:nvSpPr>
          <p:cNvPr id="7" name="Slide Number Placeholder 6">
            <a:extLst>
              <a:ext uri="{FF2B5EF4-FFF2-40B4-BE49-F238E27FC236}">
                <a16:creationId xmlns:a16="http://schemas.microsoft.com/office/drawing/2014/main" id="{8FA8DF7C-C704-52F4-089F-D68CC63D6ABA}"/>
              </a:ext>
            </a:extLst>
          </p:cNvPr>
          <p:cNvSpPr>
            <a:spLocks noGrp="1"/>
          </p:cNvSpPr>
          <p:nvPr>
            <p:ph type="sldNum" sz="quarter" idx="4"/>
          </p:nvPr>
        </p:nvSpPr>
        <p:spPr bwMode="gray">
          <a:xfrm>
            <a:off x="11600156" y="1192327"/>
            <a:ext cx="368886" cy="184666"/>
          </a:xfrm>
          <a:prstGeom prst="rect">
            <a:avLst/>
          </a:prstGeom>
        </p:spPr>
        <p:txBody>
          <a:bodyPr/>
          <a:lstStyle>
            <a:defPPr>
              <a:defRPr lang="en-US"/>
            </a:defPPr>
            <a:lvl1pPr marL="0" algn="r" defTabSz="914400" rtl="0" eaLnBrk="1" latinLnBrk="0" hangingPunct="1">
              <a:defRPr lang="en-US" sz="900" b="0" i="0" kern="1200" smtClean="0">
                <a:solidFill>
                  <a:schemeClr val="tx1"/>
                </a:solidFill>
                <a:latin typeface="Avenir Next LT Pro" panose="020B05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111AC5-A6EA-4123-B1C6-358C02E6D56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484848"/>
              </a:solidFill>
              <a:effectLst/>
              <a:uLnTx/>
              <a:uFillTx/>
              <a:latin typeface="Avenir Next LT Pro" panose="020B05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B0FB0211-4774-F72E-43BB-C56E6F39CF1C}"/>
              </a:ext>
            </a:extLst>
          </p:cNvPr>
          <p:cNvSpPr/>
          <p:nvPr/>
        </p:nvSpPr>
        <p:spPr>
          <a:xfrm>
            <a:off x="5633573" y="992462"/>
            <a:ext cx="95117" cy="80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1">
            <a:extLst>
              <a:ext uri="{FF2B5EF4-FFF2-40B4-BE49-F238E27FC236}">
                <a16:creationId xmlns:a16="http://schemas.microsoft.com/office/drawing/2014/main" id="{1EC8AE8D-BD1A-CD52-512D-0DDE6E57328C}"/>
              </a:ext>
            </a:extLst>
          </p:cNvPr>
          <p:cNvSpPr txBox="1">
            <a:spLocks/>
          </p:cNvSpPr>
          <p:nvPr/>
        </p:nvSpPr>
        <p:spPr>
          <a:xfrm>
            <a:off x="5928285" y="543404"/>
            <a:ext cx="4732992" cy="1240975"/>
          </a:xfrm>
          <a:prstGeom prst="rect">
            <a:avLst/>
          </a:prstGeom>
        </p:spPr>
        <p:txBody>
          <a:bodyPr lIns="0" bIns="0" anchor="b">
            <a:no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altLang="en-US" sz="2800" b="0" i="0" u="none" strike="noStrike" kern="1200" cap="none" spc="0" normalizeH="0" baseline="0" noProof="0" dirty="0">
                <a:ln>
                  <a:noFill/>
                </a:ln>
                <a:solidFill>
                  <a:schemeClr val="accent1"/>
                </a:solidFill>
                <a:effectLst/>
                <a:uLnTx/>
                <a:uFillTx/>
                <a:latin typeface="+mj-lt"/>
                <a:ea typeface="+mj-ea"/>
                <a:cs typeface="+mj-cs"/>
              </a:rPr>
              <a:t>Wrap Up</a:t>
            </a:r>
            <a:endParaRPr kumimoji="0" lang="en-US" sz="2800" b="0" i="0"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pic>
        <p:nvPicPr>
          <p:cNvPr id="4" name="Picture 3" descr="Hourglass and a calendar">
            <a:extLst>
              <a:ext uri="{FF2B5EF4-FFF2-40B4-BE49-F238E27FC236}">
                <a16:creationId xmlns:a16="http://schemas.microsoft.com/office/drawing/2014/main" id="{1ACB7ED3-5D80-49A0-BD48-9C4D1271E1BA}"/>
              </a:ext>
            </a:extLst>
          </p:cNvPr>
          <p:cNvPicPr>
            <a:picLocks noChangeAspect="1"/>
          </p:cNvPicPr>
          <p:nvPr/>
        </p:nvPicPr>
        <p:blipFill>
          <a:blip r:embed="rId4"/>
          <a:stretch>
            <a:fillRect/>
          </a:stretch>
        </p:blipFill>
        <p:spPr>
          <a:xfrm>
            <a:off x="250256" y="1434164"/>
            <a:ext cx="5265777" cy="3527659"/>
          </a:xfrm>
          <a:prstGeom prst="rect">
            <a:avLst/>
          </a:prstGeom>
        </p:spPr>
      </p:pic>
    </p:spTree>
    <p:extLst>
      <p:ext uri="{BB962C8B-B14F-4D97-AF65-F5344CB8AC3E}">
        <p14:creationId xmlns:p14="http://schemas.microsoft.com/office/powerpoint/2010/main" val="170647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C7172C9A-EAE5-1D49-AFC4-6E3205E2C170}"/>
              </a:ext>
            </a:extLst>
          </p:cNvPr>
          <p:cNvSpPr/>
          <p:nvPr/>
        </p:nvSpPr>
        <p:spPr>
          <a:xfrm>
            <a:off x="2362200" y="5715000"/>
            <a:ext cx="39624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176531-4FA4-F84D-A821-5DBFB5269E06}"/>
              </a:ext>
            </a:extLst>
          </p:cNvPr>
          <p:cNvSpPr/>
          <p:nvPr/>
        </p:nvSpPr>
        <p:spPr>
          <a:xfrm>
            <a:off x="5637795" y="2227585"/>
            <a:ext cx="2933488" cy="977191"/>
          </a:xfrm>
          <a:prstGeom prst="rect">
            <a:avLst/>
          </a:prstGeom>
        </p:spPr>
        <p:txBody>
          <a:bodyPr wrap="square" lIns="0" tIns="0" rIns="0" bIns="0">
            <a:spAutoFit/>
          </a:bodyPr>
          <a:lstStyle/>
          <a:p>
            <a:pPr>
              <a:spcBef>
                <a:spcPts val="1200"/>
              </a:spcBef>
              <a:spcAft>
                <a:spcPts val="600"/>
              </a:spcAft>
              <a:buClr>
                <a:srgbClr val="484848"/>
              </a:buClr>
            </a:pPr>
            <a:r>
              <a:rPr lang="en-US" sz="1400" b="1" dirty="0">
                <a:cs typeface="Times New Roman" panose="02020603050405020304" pitchFamily="18" charset="0"/>
              </a:rPr>
              <a:t>Helps fill financial gaps left by medical plans</a:t>
            </a:r>
            <a:endParaRPr lang="en-US" sz="1400" b="1" i="1" dirty="0">
              <a:cs typeface="Times New Roman" panose="02020603050405020304" pitchFamily="18" charset="0"/>
            </a:endParaRPr>
          </a:p>
          <a:p>
            <a:pPr marL="238125" indent="-238125">
              <a:spcAft>
                <a:spcPts val="300"/>
              </a:spcAft>
              <a:buClr>
                <a:srgbClr val="484848"/>
              </a:buClr>
              <a:buFont typeface="Arial" panose="020B0604020202020204" pitchFamily="34" charset="0"/>
              <a:buChar char="•"/>
            </a:pPr>
            <a:r>
              <a:rPr lang="en-US" sz="1400" dirty="0">
                <a:cs typeface="Times New Roman" panose="02020603050405020304" pitchFamily="18" charset="0"/>
              </a:rPr>
              <a:t>Accident Insurance</a:t>
            </a:r>
          </a:p>
          <a:p>
            <a:pPr marL="238125" indent="-238125">
              <a:spcAft>
                <a:spcPts val="300"/>
              </a:spcAft>
              <a:buClr>
                <a:srgbClr val="484848"/>
              </a:buClr>
              <a:buFont typeface="Arial" panose="020B0604020202020204" pitchFamily="34" charset="0"/>
              <a:buChar char="•"/>
            </a:pPr>
            <a:r>
              <a:rPr lang="en-US" sz="1400" dirty="0">
                <a:cs typeface="Times New Roman" panose="02020603050405020304" pitchFamily="18" charset="0"/>
              </a:rPr>
              <a:t>Critical Illness Insurance</a:t>
            </a:r>
          </a:p>
        </p:txBody>
      </p:sp>
      <p:sp>
        <p:nvSpPr>
          <p:cNvPr id="3" name="TextBox 2">
            <a:extLst>
              <a:ext uri="{FF2B5EF4-FFF2-40B4-BE49-F238E27FC236}">
                <a16:creationId xmlns:a16="http://schemas.microsoft.com/office/drawing/2014/main" id="{9FDDD157-6060-BDDE-5BC3-DCEAA6A7E71A}"/>
              </a:ext>
            </a:extLst>
          </p:cNvPr>
          <p:cNvSpPr txBox="1"/>
          <p:nvPr/>
        </p:nvSpPr>
        <p:spPr>
          <a:xfrm>
            <a:off x="5388990" y="6421044"/>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84848"/>
                </a:solidFill>
                <a:effectLst/>
                <a:uLnTx/>
                <a:uFillTx/>
                <a:ea typeface="+mn-ea"/>
                <a:cs typeface="Arial Narrow" panose="020B0604020202020204" pitchFamily="34" charset="0"/>
              </a:rPr>
              <a:t>438220 09/24 © 2024 The Hartford. Confidential. No part of this document may be reproduced, published or posted without the permission of The Hartford. </a:t>
            </a:r>
          </a:p>
        </p:txBody>
      </p:sp>
      <p:sp>
        <p:nvSpPr>
          <p:cNvPr id="5" name="Slide Number Placeholder 4">
            <a:extLst>
              <a:ext uri="{FF2B5EF4-FFF2-40B4-BE49-F238E27FC236}">
                <a16:creationId xmlns:a16="http://schemas.microsoft.com/office/drawing/2014/main" id="{5F79521D-5FD9-DB08-7BDE-A7707C6A8B47}"/>
              </a:ext>
            </a:extLst>
          </p:cNvPr>
          <p:cNvSpPr>
            <a:spLocks noGrp="1"/>
          </p:cNvSpPr>
          <p:nvPr>
            <p:ph type="sldNum" sz="quarter" idx="4"/>
          </p:nvPr>
        </p:nvSpPr>
        <p:spPr bwMode="gray">
          <a:xfrm>
            <a:off x="11600156" y="1192327"/>
            <a:ext cx="368886" cy="184666"/>
          </a:xfrm>
          <a:prstGeom prst="rect">
            <a:avLst/>
          </a:prstGeom>
        </p:spPr>
        <p:txBody>
          <a:bodyPr/>
          <a:lstStyle>
            <a:defPPr>
              <a:defRPr lang="en-US"/>
            </a:defPPr>
            <a:lvl1pPr marL="0" algn="r" defTabSz="914400" rtl="0" eaLnBrk="1" latinLnBrk="0" hangingPunct="1">
              <a:defRPr lang="en-US" sz="900" b="0" i="0" kern="1200" smtClean="0">
                <a:solidFill>
                  <a:schemeClr val="tx1"/>
                </a:solidFill>
                <a:latin typeface="Avenir Next LT Pro" panose="020B05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111AC5-A6EA-4123-B1C6-358C02E6D565}" type="slidenum">
              <a:rPr lang="en-US" smtClean="0"/>
              <a:pPr/>
              <a:t>2</a:t>
            </a:fld>
            <a:endParaRPr lang="en-US"/>
          </a:p>
        </p:txBody>
      </p:sp>
      <p:sp>
        <p:nvSpPr>
          <p:cNvPr id="11" name="Rectangle 10">
            <a:extLst>
              <a:ext uri="{FF2B5EF4-FFF2-40B4-BE49-F238E27FC236}">
                <a16:creationId xmlns:a16="http://schemas.microsoft.com/office/drawing/2014/main" id="{2FD5D4A8-3268-409A-18E2-DF0A3E1C89E0}"/>
              </a:ext>
            </a:extLst>
          </p:cNvPr>
          <p:cNvSpPr/>
          <p:nvPr/>
        </p:nvSpPr>
        <p:spPr>
          <a:xfrm>
            <a:off x="5633573" y="1113230"/>
            <a:ext cx="95117" cy="80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itle 1">
            <a:extLst>
              <a:ext uri="{FF2B5EF4-FFF2-40B4-BE49-F238E27FC236}">
                <a16:creationId xmlns:a16="http://schemas.microsoft.com/office/drawing/2014/main" id="{BBE99D1E-2063-8D35-B30C-58F466DD659F}"/>
              </a:ext>
            </a:extLst>
          </p:cNvPr>
          <p:cNvSpPr txBox="1">
            <a:spLocks/>
          </p:cNvSpPr>
          <p:nvPr/>
        </p:nvSpPr>
        <p:spPr>
          <a:xfrm>
            <a:off x="5928285" y="664172"/>
            <a:ext cx="4732992" cy="1240975"/>
          </a:xfrm>
          <a:prstGeom prst="rect">
            <a:avLst/>
          </a:prstGeom>
        </p:spPr>
        <p:txBody>
          <a:bodyPr lIns="0" bIns="0" anchor="b">
            <a:no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pPr>
              <a:lnSpc>
                <a:spcPct val="100000"/>
              </a:lnSpc>
              <a:spcAft>
                <a:spcPts val="600"/>
              </a:spcAft>
            </a:pPr>
            <a:r>
              <a:rPr lang="en-US" altLang="en-US" sz="1400" cap="none" spc="10" dirty="0">
                <a:solidFill>
                  <a:schemeClr val="accent1"/>
                </a:solidFill>
                <a:latin typeface="+mj-lt"/>
              </a:rPr>
              <a:t>Helping You Prepare for the Unexpected</a:t>
            </a:r>
          </a:p>
          <a:p>
            <a:pPr>
              <a:lnSpc>
                <a:spcPct val="100000"/>
              </a:lnSpc>
              <a:spcAft>
                <a:spcPts val="600"/>
              </a:spcAft>
            </a:pPr>
            <a:r>
              <a:rPr lang="en-US" altLang="en-US" sz="2800" cap="none" dirty="0">
                <a:solidFill>
                  <a:schemeClr val="accent1"/>
                </a:solidFill>
                <a:latin typeface="+mj-lt"/>
              </a:rPr>
              <a:t>Your Benefit Options</a:t>
            </a:r>
            <a:endParaRPr lang="en-US" sz="2800" cap="none" dirty="0">
              <a:solidFill>
                <a:schemeClr val="accent1"/>
              </a:solidFill>
              <a:latin typeface="+mj-lt"/>
              <a:cs typeface="Arial" panose="020B0604020202020204" pitchFamily="34" charset="0"/>
            </a:endParaRPr>
          </a:p>
        </p:txBody>
      </p:sp>
      <p:sp>
        <p:nvSpPr>
          <p:cNvPr id="4" name="Rectangle 3">
            <a:extLst>
              <a:ext uri="{FF2B5EF4-FFF2-40B4-BE49-F238E27FC236}">
                <a16:creationId xmlns:a16="http://schemas.microsoft.com/office/drawing/2014/main" id="{62C4178A-FD91-28A6-639F-DDD1427BA514}"/>
              </a:ext>
            </a:extLst>
          </p:cNvPr>
          <p:cNvSpPr/>
          <p:nvPr/>
        </p:nvSpPr>
        <p:spPr>
          <a:xfrm>
            <a:off x="8736895" y="2222287"/>
            <a:ext cx="3056038" cy="2908489"/>
          </a:xfrm>
          <a:prstGeom prst="rect">
            <a:avLst/>
          </a:prstGeom>
        </p:spPr>
        <p:txBody>
          <a:bodyPr wrap="square" lIns="0" tIns="0" rIns="0" bIns="0">
            <a:spAutoFit/>
          </a:bodyPr>
          <a:lstStyle/>
          <a:p>
            <a:pPr>
              <a:spcAft>
                <a:spcPts val="600"/>
              </a:spcAft>
              <a:buClr>
                <a:srgbClr val="484848"/>
              </a:buClr>
            </a:pPr>
            <a:r>
              <a:rPr lang="en-US" sz="1400" b="1" dirty="0">
                <a:cs typeface="Times New Roman" panose="02020603050405020304" pitchFamily="18" charset="0"/>
              </a:rPr>
              <a:t>Who is eligible?</a:t>
            </a:r>
          </a:p>
          <a:p>
            <a:pPr>
              <a:spcAft>
                <a:spcPts val="300"/>
              </a:spcAft>
              <a:buClr>
                <a:srgbClr val="484848"/>
              </a:buClr>
            </a:pPr>
            <a:r>
              <a:rPr lang="en-US" sz="1400" dirty="0">
                <a:cs typeface="Times New Roman" panose="02020603050405020304" pitchFamily="18" charset="0"/>
              </a:rPr>
              <a:t>All active full-time or part-time employees who work at least 20 hours per week on a regularly scheduled basis.</a:t>
            </a:r>
          </a:p>
          <a:p>
            <a:pPr>
              <a:spcBef>
                <a:spcPts val="1200"/>
              </a:spcBef>
              <a:spcAft>
                <a:spcPts val="600"/>
              </a:spcAft>
              <a:buClr>
                <a:srgbClr val="484848"/>
              </a:buClr>
            </a:pPr>
            <a:r>
              <a:rPr lang="en-US" sz="1400" b="1" dirty="0">
                <a:cs typeface="Times New Roman" panose="02020603050405020304" pitchFamily="18" charset="0"/>
              </a:rPr>
              <a:t>When can you enroll?</a:t>
            </a:r>
          </a:p>
          <a:p>
            <a:pPr>
              <a:spcAft>
                <a:spcPts val="300"/>
              </a:spcAft>
              <a:buClr>
                <a:srgbClr val="484848"/>
              </a:buClr>
            </a:pPr>
            <a:r>
              <a:rPr lang="en-US" sz="1400" dirty="0">
                <a:cs typeface="Times New Roman" panose="02020603050405020304" pitchFamily="18" charset="0"/>
              </a:rPr>
              <a:t>December 1 – 31, 2026</a:t>
            </a:r>
          </a:p>
          <a:p>
            <a:pPr>
              <a:spcBef>
                <a:spcPts val="1200"/>
              </a:spcBef>
              <a:spcAft>
                <a:spcPts val="600"/>
              </a:spcAft>
              <a:buClr>
                <a:srgbClr val="484848"/>
              </a:buClr>
            </a:pPr>
            <a:r>
              <a:rPr lang="en-US" sz="1400" b="1" dirty="0">
                <a:cs typeface="Times New Roman" panose="02020603050405020304" pitchFamily="18" charset="0"/>
              </a:rPr>
              <a:t>When does coverage begin?</a:t>
            </a:r>
          </a:p>
          <a:p>
            <a:pPr>
              <a:spcAft>
                <a:spcPts val="300"/>
              </a:spcAft>
              <a:buClr>
                <a:srgbClr val="484848"/>
              </a:buClr>
            </a:pPr>
            <a:r>
              <a:rPr lang="en-US" sz="1400" dirty="0">
                <a:cs typeface="Times New Roman" panose="02020603050405020304" pitchFamily="18" charset="0"/>
              </a:rPr>
              <a:t>January 1, 2026</a:t>
            </a:r>
          </a:p>
          <a:p>
            <a:pPr marL="285750" indent="-285750">
              <a:spcAft>
                <a:spcPts val="300"/>
              </a:spcAft>
              <a:buClr>
                <a:srgbClr val="484848"/>
              </a:buClr>
              <a:buFont typeface="Arial" panose="020B0604020202020204" pitchFamily="34" charset="0"/>
              <a:buChar char="•"/>
            </a:pPr>
            <a:endParaRPr lang="en-US" sz="1600" dirty="0">
              <a:cs typeface="Times New Roman" panose="02020603050405020304" pitchFamily="18" charset="0"/>
            </a:endParaRPr>
          </a:p>
          <a:p>
            <a:pPr marL="285750" indent="-285750">
              <a:spcAft>
                <a:spcPts val="600"/>
              </a:spcAft>
              <a:buClr>
                <a:srgbClr val="484848"/>
              </a:buClr>
              <a:buFont typeface="Arial" panose="020B0604020202020204" pitchFamily="34" charset="0"/>
              <a:buChar char="•"/>
            </a:pPr>
            <a:endParaRPr lang="en-US" sz="1600" dirty="0">
              <a:cs typeface="Times New Roman" panose="02020603050405020304" pitchFamily="18" charset="0"/>
            </a:endParaRPr>
          </a:p>
        </p:txBody>
      </p:sp>
      <p:pic>
        <p:nvPicPr>
          <p:cNvPr id="21" name="Picture 20" descr="Heart-shaped red PPE masks">
            <a:extLst>
              <a:ext uri="{FF2B5EF4-FFF2-40B4-BE49-F238E27FC236}">
                <a16:creationId xmlns:a16="http://schemas.microsoft.com/office/drawing/2014/main" id="{40E4C7DD-79E5-6885-A1B9-898772A2125E}"/>
              </a:ext>
            </a:extLst>
          </p:cNvPr>
          <p:cNvPicPr>
            <a:picLocks noChangeAspect="1"/>
          </p:cNvPicPr>
          <p:nvPr/>
        </p:nvPicPr>
        <p:blipFill>
          <a:blip r:embed="rId4"/>
          <a:stretch>
            <a:fillRect/>
          </a:stretch>
        </p:blipFill>
        <p:spPr>
          <a:xfrm>
            <a:off x="0" y="-39559"/>
            <a:ext cx="5289193" cy="6059359"/>
          </a:xfrm>
          <a:prstGeom prst="rect">
            <a:avLst/>
          </a:prstGeom>
        </p:spPr>
      </p:pic>
    </p:spTree>
    <p:extLst>
      <p:ext uri="{BB962C8B-B14F-4D97-AF65-F5344CB8AC3E}">
        <p14:creationId xmlns:p14="http://schemas.microsoft.com/office/powerpoint/2010/main" val="2332086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049F92-E94A-EE9D-EC36-D1206ECE372A}"/>
              </a:ext>
            </a:extLst>
          </p:cNvPr>
          <p:cNvSpPr/>
          <p:nvPr/>
        </p:nvSpPr>
        <p:spPr>
          <a:xfrm>
            <a:off x="1004769" y="440341"/>
            <a:ext cx="5003917" cy="52421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9" name="Title 1">
            <a:extLst>
              <a:ext uri="{FF2B5EF4-FFF2-40B4-BE49-F238E27FC236}">
                <a16:creationId xmlns:a16="http://schemas.microsoft.com/office/drawing/2014/main" id="{0293774C-25ED-8885-43C3-96B6E5F397B8}"/>
              </a:ext>
            </a:extLst>
          </p:cNvPr>
          <p:cNvSpPr txBox="1">
            <a:spLocks/>
          </p:cNvSpPr>
          <p:nvPr/>
        </p:nvSpPr>
        <p:spPr>
          <a:xfrm>
            <a:off x="1807162" y="1022657"/>
            <a:ext cx="3933020" cy="955651"/>
          </a:xfrm>
          <a:prstGeom prst="rect">
            <a:avLst/>
          </a:prstGeom>
        </p:spPr>
        <p:txBody>
          <a:bodyPr lIns="0" bIns="0" anchor="b">
            <a:norm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r>
              <a:rPr lang="en-US" sz="2800" cap="none" spc="100" dirty="0">
                <a:latin typeface="+mj-lt"/>
                <a:cs typeface="Arial" panose="020B0604020202020204" pitchFamily="34" charset="0"/>
              </a:rPr>
              <a:t>Accidental </a:t>
            </a:r>
          </a:p>
          <a:p>
            <a:r>
              <a:rPr lang="en-US" sz="2800" cap="none" spc="100" dirty="0">
                <a:latin typeface="+mj-lt"/>
                <a:cs typeface="Arial" panose="020B0604020202020204" pitchFamily="34" charset="0"/>
              </a:rPr>
              <a:t>Injury Benefits </a:t>
            </a:r>
          </a:p>
        </p:txBody>
      </p:sp>
      <p:sp>
        <p:nvSpPr>
          <p:cNvPr id="10" name="TextBox 9">
            <a:extLst>
              <a:ext uri="{FF2B5EF4-FFF2-40B4-BE49-F238E27FC236}">
                <a16:creationId xmlns:a16="http://schemas.microsoft.com/office/drawing/2014/main" id="{B31311CF-FDED-78B6-6FBA-25FBACDF2914}"/>
              </a:ext>
            </a:extLst>
          </p:cNvPr>
          <p:cNvSpPr txBox="1"/>
          <p:nvPr/>
        </p:nvSpPr>
        <p:spPr>
          <a:xfrm>
            <a:off x="1735667" y="946106"/>
            <a:ext cx="36166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Century Gothic" panose="020B0502020202020204" pitchFamily="34" charset="0"/>
              </a:rPr>
              <a:t>Accident Insurance, which we call</a:t>
            </a:r>
          </a:p>
        </p:txBody>
      </p:sp>
      <p:pic>
        <p:nvPicPr>
          <p:cNvPr id="15" name="Picture 14" descr="Healthcare technician reading CT scan">
            <a:extLst>
              <a:ext uri="{FF2B5EF4-FFF2-40B4-BE49-F238E27FC236}">
                <a16:creationId xmlns:a16="http://schemas.microsoft.com/office/drawing/2014/main" id="{8043FC5C-765A-BE57-1D0F-B2AFF45A4F3C}"/>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flipH="1">
            <a:off x="5926386" y="440340"/>
            <a:ext cx="4267200" cy="5242560"/>
          </a:xfrm>
          <a:prstGeom prst="rect">
            <a:avLst/>
          </a:prstGeom>
        </p:spPr>
      </p:pic>
      <p:sp>
        <p:nvSpPr>
          <p:cNvPr id="17" name="TextBox 16">
            <a:extLst>
              <a:ext uri="{FF2B5EF4-FFF2-40B4-BE49-F238E27FC236}">
                <a16:creationId xmlns:a16="http://schemas.microsoft.com/office/drawing/2014/main" id="{520C8049-2FCD-83E4-AED6-DF81ADB19423}"/>
              </a:ext>
            </a:extLst>
          </p:cNvPr>
          <p:cNvSpPr txBox="1"/>
          <p:nvPr/>
        </p:nvSpPr>
        <p:spPr>
          <a:xfrm>
            <a:off x="1807162" y="2194849"/>
            <a:ext cx="3669713" cy="3108543"/>
          </a:xfrm>
          <a:prstGeom prst="rect">
            <a:avLst/>
          </a:prstGeom>
          <a:noFill/>
        </p:spPr>
        <p:txBody>
          <a:bodyPr wrap="square" rtlCol="0">
            <a:spAutoFit/>
          </a:bodyPr>
          <a:lstStyle/>
          <a:p>
            <a:pPr marL="0" marR="0" lvl="0" indent="0" algn="l" defTabSz="914400" rtl="0" eaLnBrk="1" fontAlgn="auto" latinLnBrk="0" hangingPunct="1">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rPr>
              <a:t>These benefits</a:t>
            </a:r>
          </a:p>
          <a:p>
            <a:pPr marL="238125" marR="0" lvl="0" indent="-238125" algn="l" defTabSz="914400" rtl="0" eaLnBrk="1" fontAlgn="auto" latinLnBrk="0" hangingPunct="1">
              <a:spcAft>
                <a:spcPts val="600"/>
              </a:spcAft>
              <a:buClrTx/>
              <a:buSzTx/>
              <a:buFont typeface="Arial" panose="020B0604020202020204" pitchFamily="34" charset="0"/>
              <a:buChar char="•"/>
              <a:defRPr/>
            </a:pPr>
            <a:r>
              <a:rPr lang="en-US" sz="1400" dirty="0">
                <a:solidFill>
                  <a:prstClr val="white"/>
                </a:solidFill>
              </a:rPr>
              <a:t>Provide</a:t>
            </a:r>
            <a:r>
              <a:rPr kumimoji="0" lang="en-US" sz="1400" b="0" i="0" u="none" strike="noStrike" kern="1200" cap="none" spc="0" normalizeH="0" baseline="0" noProof="0" dirty="0">
                <a:ln>
                  <a:noFill/>
                </a:ln>
                <a:solidFill>
                  <a:prstClr val="white"/>
                </a:solidFill>
                <a:effectLst/>
                <a:uLnTx/>
                <a:uFillTx/>
              </a:rPr>
              <a:t> a cash benefit for an accident. </a:t>
            </a:r>
            <a:endParaRPr lang="en-US" sz="1400" dirty="0">
              <a:solidFill>
                <a:prstClr val="white"/>
              </a:solidFill>
              <a:cs typeface="Calibri"/>
            </a:endParaRPr>
          </a:p>
          <a:p>
            <a:pPr marL="238125" marR="0" lvl="0" indent="-238125" algn="l" defTabSz="914400" rtl="0" eaLnBrk="1" fontAlgn="auto" latinLnBrk="0" hangingPunct="1">
              <a:spcAft>
                <a:spcPts val="60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white"/>
                </a:solidFill>
                <a:effectLst/>
                <a:uLnTx/>
                <a:uFillTx/>
              </a:rPr>
              <a:t>Are an added level of financial protection for you and your family from an accident.</a:t>
            </a:r>
          </a:p>
          <a:p>
            <a:pPr marL="238125" marR="0" lvl="0" indent="-238125" algn="l" defTabSz="914400" rtl="0" eaLnBrk="1" fontAlgn="auto" latinLnBrk="0" hangingPunct="1">
              <a:spcAft>
                <a:spcPts val="600"/>
              </a:spcAft>
              <a:buClrTx/>
              <a:buSzTx/>
              <a:buFont typeface="Arial" panose="020B0604020202020204" pitchFamily="34" charset="0"/>
              <a:buChar char="•"/>
              <a:defRPr/>
            </a:pPr>
            <a:r>
              <a:rPr lang="en-US" sz="1400" dirty="0">
                <a:solidFill>
                  <a:prstClr val="white"/>
                </a:solidFill>
                <a:cs typeface="Calibri"/>
              </a:rPr>
              <a:t>Can be used anyway you choose, such as for: </a:t>
            </a:r>
          </a:p>
          <a:p>
            <a:pPr marL="574675" lvl="1" indent="-241300">
              <a:spcAft>
                <a:spcPts val="600"/>
              </a:spcAft>
              <a:buFont typeface="Arial" panose="020B0604020202020204" pitchFamily="34" charset="0"/>
              <a:buChar char="‒"/>
              <a:defRPr/>
            </a:pPr>
            <a:r>
              <a:rPr lang="en-US" sz="1400" dirty="0">
                <a:solidFill>
                  <a:schemeClr val="bg1"/>
                </a:solidFill>
              </a:rPr>
              <a:t>Deductibles</a:t>
            </a:r>
          </a:p>
          <a:p>
            <a:pPr marL="574675" marR="0" lvl="1" indent="-241300" fontAlgn="auto">
              <a:spcAft>
                <a:spcPts val="600"/>
              </a:spcAft>
              <a:buClrTx/>
              <a:buSzTx/>
              <a:buFont typeface="Arial" panose="020B0604020202020204" pitchFamily="34" charset="0"/>
              <a:buChar char="‒"/>
              <a:defRPr/>
            </a:pPr>
            <a:r>
              <a:rPr lang="en-US" sz="1400" dirty="0">
                <a:solidFill>
                  <a:schemeClr val="bg1"/>
                </a:solidFill>
              </a:rPr>
              <a:t>Food</a:t>
            </a:r>
          </a:p>
          <a:p>
            <a:pPr marL="574675" marR="0" lvl="1" indent="-241300" fontAlgn="auto">
              <a:spcAft>
                <a:spcPts val="600"/>
              </a:spcAft>
              <a:buClrTx/>
              <a:buSzTx/>
              <a:buFont typeface="Arial" panose="020B0604020202020204" pitchFamily="34" charset="0"/>
              <a:buChar char="‒"/>
              <a:defRPr/>
            </a:pPr>
            <a:r>
              <a:rPr lang="en-US" sz="1400" dirty="0">
                <a:solidFill>
                  <a:schemeClr val="bg1"/>
                </a:solidFill>
              </a:rPr>
              <a:t>Housing</a:t>
            </a:r>
          </a:p>
          <a:p>
            <a:pPr marL="574675" marR="0" lvl="1" indent="-241300" fontAlgn="auto">
              <a:spcAft>
                <a:spcPts val="600"/>
              </a:spcAft>
              <a:buClrTx/>
              <a:buSzTx/>
              <a:buFont typeface="Arial" panose="020B0604020202020204" pitchFamily="34" charset="0"/>
              <a:buChar char="‒"/>
              <a:defRPr/>
            </a:pPr>
            <a:r>
              <a:rPr lang="en-US" sz="1400" dirty="0">
                <a:solidFill>
                  <a:schemeClr val="bg1"/>
                </a:solidFill>
              </a:rPr>
              <a:t>X-ray Copays</a:t>
            </a:r>
          </a:p>
          <a:p>
            <a:pPr marL="574675" marR="0" lvl="1" indent="-241300" fontAlgn="auto">
              <a:spcAft>
                <a:spcPts val="600"/>
              </a:spcAft>
              <a:buClrTx/>
              <a:buSzTx/>
              <a:buFont typeface="Arial" panose="020B0604020202020204" pitchFamily="34" charset="0"/>
              <a:buChar char="‒"/>
              <a:defRPr/>
            </a:pPr>
            <a:r>
              <a:rPr lang="en-US" sz="1400" dirty="0">
                <a:solidFill>
                  <a:schemeClr val="bg1"/>
                </a:solidFill>
              </a:rPr>
              <a:t>Utilities</a:t>
            </a:r>
            <a:endParaRPr kumimoji="0" lang="en-US" sz="1400" b="1" i="0" u="none" strike="noStrike" kern="1200" cap="none" spc="0" normalizeH="0" baseline="0" noProof="0" dirty="0">
              <a:ln>
                <a:noFill/>
              </a:ln>
              <a:solidFill>
                <a:prstClr val="white"/>
              </a:solidFill>
              <a:effectLst/>
              <a:uLnTx/>
              <a:uFillTx/>
            </a:endParaRPr>
          </a:p>
        </p:txBody>
      </p:sp>
      <p:sp>
        <p:nvSpPr>
          <p:cNvPr id="20" name="TextBox 19">
            <a:extLst>
              <a:ext uri="{FF2B5EF4-FFF2-40B4-BE49-F238E27FC236}">
                <a16:creationId xmlns:a16="http://schemas.microsoft.com/office/drawing/2014/main" id="{2C7F0285-FCE9-6E64-F74B-45842F4BA2DA}"/>
              </a:ext>
            </a:extLst>
          </p:cNvPr>
          <p:cNvSpPr txBox="1"/>
          <p:nvPr/>
        </p:nvSpPr>
        <p:spPr>
          <a:xfrm>
            <a:off x="969028" y="5661648"/>
            <a:ext cx="92303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The ACCIDENT POLICY IS A LIMITED ACCIDENT ONLY BENEFIT POLICY. This limited benefit plan (1) does not constitute major medical coverage, and (2) does not satisfy the individual mandate of the Affordable Care Act (ACA) because the coverage does not meet the requirements of minimum essential coverage.  In New York:  This Accident policy provides ACCIDENT insurance only. It does NOT provide basic hospital, basic medical or major medical insurance as defined by the New York State Department of Financial Services. IMPORTANT NOTICE—THIS POLICY DOES NOT PROVIDE COVERAGE FOR SICKNESS.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Accident Form Series includes GBD-2000, GBD-2300, or state equivalent.</a:t>
            </a:r>
          </a:p>
        </p:txBody>
      </p:sp>
      <p:sp>
        <p:nvSpPr>
          <p:cNvPr id="2" name="Text Placeholder 2">
            <a:extLst>
              <a:ext uri="{FF2B5EF4-FFF2-40B4-BE49-F238E27FC236}">
                <a16:creationId xmlns:a16="http://schemas.microsoft.com/office/drawing/2014/main" id="{3A963A42-E666-FDFF-DFA9-253989CDDE17}"/>
              </a:ext>
            </a:extLst>
          </p:cNvPr>
          <p:cNvSpPr txBox="1">
            <a:spLocks/>
          </p:cNvSpPr>
          <p:nvPr/>
        </p:nvSpPr>
        <p:spPr>
          <a:xfrm>
            <a:off x="346664" y="6483392"/>
            <a:ext cx="10119360" cy="174222"/>
          </a:xfrm>
          <a:prstGeom prst="rect">
            <a:avLst/>
          </a:prstGeom>
        </p:spPr>
        <p:txBody>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3pPr>
            <a:lvl4pPr marL="14630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484848"/>
                </a:solidFill>
                <a:latin typeface="+mn-lt"/>
                <a:cs typeface="Arial Narrow" panose="020B0604020202020204" pitchFamily="34" charset="0"/>
              </a:rPr>
              <a:t>438220 09/24 © 2024 The Hartford. Confidential. No part of this document may be reproduced, published or posted without the permission of The Hartford. </a:t>
            </a:r>
          </a:p>
        </p:txBody>
      </p:sp>
      <p:sp>
        <p:nvSpPr>
          <p:cNvPr id="4" name="Slide Number Placeholder 3">
            <a:extLst>
              <a:ext uri="{FF2B5EF4-FFF2-40B4-BE49-F238E27FC236}">
                <a16:creationId xmlns:a16="http://schemas.microsoft.com/office/drawing/2014/main" id="{D205F0BA-D34B-8FF5-063D-8AEA20735839}"/>
              </a:ext>
            </a:extLst>
          </p:cNvPr>
          <p:cNvSpPr>
            <a:spLocks noGrp="1"/>
          </p:cNvSpPr>
          <p:nvPr>
            <p:ph type="sldNum" sz="quarter" idx="4"/>
          </p:nvPr>
        </p:nvSpPr>
        <p:spPr/>
        <p:txBody>
          <a:bodyPr/>
          <a:lstStyle/>
          <a:p>
            <a:fld id="{B6111AC5-A6EA-4123-B1C6-358C02E6D565}" type="slidenum">
              <a:rPr lang="en-US" smtClean="0"/>
              <a:pPr/>
              <a:t>3</a:t>
            </a:fld>
            <a:endParaRPr lang="en-US"/>
          </a:p>
        </p:txBody>
      </p:sp>
      <p:sp>
        <p:nvSpPr>
          <p:cNvPr id="3" name="Rectangle 2">
            <a:extLst>
              <a:ext uri="{FF2B5EF4-FFF2-40B4-BE49-F238E27FC236}">
                <a16:creationId xmlns:a16="http://schemas.microsoft.com/office/drawing/2014/main" id="{2925D611-526F-1A9D-BA93-5FDA26ED184A}"/>
              </a:ext>
            </a:extLst>
          </p:cNvPr>
          <p:cNvSpPr/>
          <p:nvPr/>
        </p:nvSpPr>
        <p:spPr>
          <a:xfrm>
            <a:off x="1578955" y="1022656"/>
            <a:ext cx="95117" cy="9077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46939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21FB164-3E58-1015-D350-5B0E40EA3835}"/>
              </a:ext>
            </a:extLst>
          </p:cNvPr>
          <p:cNvSpPr txBox="1">
            <a:spLocks/>
          </p:cNvSpPr>
          <p:nvPr/>
        </p:nvSpPr>
        <p:spPr>
          <a:xfrm>
            <a:off x="853856" y="1376993"/>
            <a:ext cx="4744690" cy="4276340"/>
          </a:xfrm>
          <a:prstGeom prst="rect">
            <a:avLst/>
          </a:prstGeom>
        </p:spPr>
        <p:txBody>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3pPr>
            <a:lvl4pPr marL="14630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b="1" dirty="0">
                <a:solidFill>
                  <a:schemeClr val="accent1"/>
                </a:solidFill>
                <a:latin typeface="+mn-lt"/>
              </a:rPr>
              <a:t>WHY DO I NEED IT?</a:t>
            </a:r>
          </a:p>
          <a:p>
            <a:pPr marL="0" indent="0">
              <a:spcBef>
                <a:spcPts val="0"/>
              </a:spcBef>
              <a:spcAft>
                <a:spcPts val="600"/>
              </a:spcAft>
              <a:buFont typeface="Arial" panose="020B0604020202020204" pitchFamily="34" charset="0"/>
              <a:buNone/>
            </a:pPr>
            <a:r>
              <a:rPr lang="en-US" sz="1600" dirty="0">
                <a:latin typeface="+mn-lt"/>
              </a:rPr>
              <a:t>You can use the direct payment(s) in any way you choose including:</a:t>
            </a:r>
          </a:p>
          <a:p>
            <a:pPr marL="398462" lvl="1" indent="-285750">
              <a:spcBef>
                <a:spcPts val="0"/>
              </a:spcBef>
              <a:spcAft>
                <a:spcPts val="600"/>
              </a:spcAft>
              <a:buFont typeface="Wingdings" panose="05000000000000000000" pitchFamily="2" charset="2"/>
              <a:buChar char="Ø"/>
            </a:pPr>
            <a:r>
              <a:rPr lang="en-US" sz="1600" dirty="0">
                <a:latin typeface="+mn-lt"/>
              </a:rPr>
              <a:t>Deductibles and co-insurance</a:t>
            </a:r>
          </a:p>
          <a:p>
            <a:pPr marL="398462" lvl="1" indent="-285750">
              <a:spcBef>
                <a:spcPts val="0"/>
              </a:spcBef>
              <a:spcAft>
                <a:spcPts val="600"/>
              </a:spcAft>
              <a:buFont typeface="Wingdings" panose="05000000000000000000" pitchFamily="2" charset="2"/>
              <a:buChar char="Ø"/>
            </a:pPr>
            <a:r>
              <a:rPr lang="en-US" sz="1600" dirty="0">
                <a:latin typeface="+mn-lt"/>
              </a:rPr>
              <a:t>Everyday living expenses like bills, groceries, and rent/mortgage</a:t>
            </a:r>
          </a:p>
          <a:p>
            <a:pPr>
              <a:spcBef>
                <a:spcPts val="0"/>
              </a:spcBef>
              <a:spcAft>
                <a:spcPts val="600"/>
              </a:spcAft>
            </a:pPr>
            <a:r>
              <a:rPr lang="en-US" sz="1600" dirty="0">
                <a:latin typeface="+mn-lt"/>
              </a:rPr>
              <a:t>While health insurance may pick up most or part of the costs, it also can leave you with out-of-pocket expenses that add up quickly. </a:t>
            </a:r>
          </a:p>
          <a:p>
            <a:pPr>
              <a:spcBef>
                <a:spcPts val="0"/>
              </a:spcBef>
              <a:spcAft>
                <a:spcPts val="600"/>
              </a:spcAft>
            </a:pPr>
            <a:r>
              <a:rPr lang="en-US" sz="1600" dirty="0">
                <a:latin typeface="+mn-lt"/>
              </a:rPr>
              <a:t>When combined with other coverages, such as Disability insurance, Accident insurance can help ease the unplanned financial burden of a serious injury. </a:t>
            </a:r>
            <a:endParaRPr lang="en-US" sz="1600" dirty="0">
              <a:solidFill>
                <a:schemeClr val="accent1"/>
              </a:solidFill>
              <a:latin typeface="+mn-lt"/>
            </a:endParaRPr>
          </a:p>
        </p:txBody>
      </p:sp>
      <p:sp>
        <p:nvSpPr>
          <p:cNvPr id="5" name="Rectangle 3">
            <a:extLst>
              <a:ext uri="{FF2B5EF4-FFF2-40B4-BE49-F238E27FC236}">
                <a16:creationId xmlns:a16="http://schemas.microsoft.com/office/drawing/2014/main" id="{E93E071D-9645-537D-259B-48C36A9EDA02}"/>
              </a:ext>
            </a:extLst>
          </p:cNvPr>
          <p:cNvSpPr txBox="1">
            <a:spLocks noChangeArrowheads="1"/>
          </p:cNvSpPr>
          <p:nvPr/>
        </p:nvSpPr>
        <p:spPr bwMode="auto">
          <a:xfrm>
            <a:off x="6274486" y="1384927"/>
            <a:ext cx="4716610" cy="39592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har char="•"/>
              <a:defRPr>
                <a:solidFill>
                  <a:schemeClr val="tx1"/>
                </a:solidFill>
                <a:latin typeface="+mn-lt"/>
                <a:ea typeface="+mn-ea"/>
                <a:cs typeface="+mn-cs"/>
              </a:defRPr>
            </a:lvl1pPr>
            <a:lvl2pPr marL="747713"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spcBef>
                <a:spcPts val="0"/>
              </a:spcBef>
              <a:spcAft>
                <a:spcPts val="600"/>
              </a:spcAft>
              <a:buNone/>
            </a:pPr>
            <a:r>
              <a:rPr lang="en-US" sz="1600" b="1" dirty="0">
                <a:solidFill>
                  <a:schemeClr val="accent1"/>
                </a:solidFill>
              </a:rPr>
              <a:t>HOW THE COVERAGE WORKS</a:t>
            </a:r>
            <a:r>
              <a:rPr lang="en-US" sz="1600" dirty="0">
                <a:solidFill>
                  <a:schemeClr val="accent1"/>
                </a:solidFill>
              </a:rPr>
              <a:t> </a:t>
            </a:r>
          </a:p>
          <a:p>
            <a:pPr marL="0" indent="0">
              <a:spcBef>
                <a:spcPts val="0"/>
              </a:spcBef>
              <a:spcAft>
                <a:spcPts val="600"/>
              </a:spcAft>
              <a:buNone/>
            </a:pPr>
            <a:r>
              <a:rPr lang="en-US" sz="1600" dirty="0"/>
              <a:t>You, your spouse and your dependent children are eligible for coverage. </a:t>
            </a:r>
            <a:endParaRPr lang="en-US" sz="1050" dirty="0"/>
          </a:p>
          <a:p>
            <a:pPr>
              <a:spcBef>
                <a:spcPts val="0"/>
              </a:spcBef>
              <a:spcAft>
                <a:spcPts val="600"/>
              </a:spcAft>
              <a:buFont typeface="Arial" panose="020B0604020202020204" pitchFamily="34" charset="0"/>
              <a:buChar char="•"/>
            </a:pPr>
            <a:r>
              <a:rPr lang="en-US" sz="1600" dirty="0"/>
              <a:t>Coverage is available with guaranteed acceptance.</a:t>
            </a:r>
          </a:p>
          <a:p>
            <a:pPr>
              <a:spcBef>
                <a:spcPts val="0"/>
              </a:spcBef>
              <a:spcAft>
                <a:spcPts val="600"/>
              </a:spcAft>
              <a:buFont typeface="Arial" panose="020B0604020202020204" pitchFamily="34" charset="0"/>
              <a:buChar char="•"/>
            </a:pPr>
            <a:r>
              <a:rPr lang="en-US" sz="1600" dirty="0"/>
              <a:t>You’ll receive a direct payment for a covered injury and related services.</a:t>
            </a:r>
          </a:p>
          <a:p>
            <a:pPr marL="0" indent="0">
              <a:spcBef>
                <a:spcPts val="0"/>
              </a:spcBef>
              <a:spcAft>
                <a:spcPts val="600"/>
              </a:spcAft>
              <a:buNone/>
            </a:pPr>
            <a:endParaRPr lang="en-US" sz="1600" dirty="0">
              <a:solidFill>
                <a:schemeClr val="accent1"/>
              </a:solidFill>
            </a:endParaRPr>
          </a:p>
        </p:txBody>
      </p:sp>
      <p:sp>
        <p:nvSpPr>
          <p:cNvPr id="8" name="TextBox 7">
            <a:extLst>
              <a:ext uri="{FF2B5EF4-FFF2-40B4-BE49-F238E27FC236}">
                <a16:creationId xmlns:a16="http://schemas.microsoft.com/office/drawing/2014/main" id="{0385ECA5-C8D3-2EFC-01E0-28D2CFF5F1E6}"/>
              </a:ext>
            </a:extLst>
          </p:cNvPr>
          <p:cNvSpPr txBox="1"/>
          <p:nvPr/>
        </p:nvSpPr>
        <p:spPr>
          <a:xfrm>
            <a:off x="452581" y="5945605"/>
            <a:ext cx="108804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The ACCIDENT POLICY IS A LIMITED ACCIDENT ONLY BENEFIT POLICY. This limited benefit plan (1) does not constitute major medical coverage, and (2) does not satisfy the individual mandate of the Affordable Care Act (ACA) because the coverage does not meet the requirements of minimum essential coverage.  In New York:  This Accident policy provides ACCIDENT insurance only. It does NOT provide basic hospital, basic medical or major medical insurance as defined by the New York State Department of Financial Services. IMPORTANT NOTICE—THIS POLICY DOES NOT PROVIDE COVERAGE FOR SICKNESS.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Accident Form Series includes GBD-2000, GBD-2300, or state equivalent.</a:t>
            </a:r>
          </a:p>
        </p:txBody>
      </p:sp>
      <p:sp>
        <p:nvSpPr>
          <p:cNvPr id="2" name="Text Placeholder 2">
            <a:extLst>
              <a:ext uri="{FF2B5EF4-FFF2-40B4-BE49-F238E27FC236}">
                <a16:creationId xmlns:a16="http://schemas.microsoft.com/office/drawing/2014/main" id="{0A72311A-AE80-E3F2-4883-CFE2E2E021A6}"/>
              </a:ext>
            </a:extLst>
          </p:cNvPr>
          <p:cNvSpPr txBox="1">
            <a:spLocks/>
          </p:cNvSpPr>
          <p:nvPr/>
        </p:nvSpPr>
        <p:spPr>
          <a:xfrm>
            <a:off x="436815" y="6586559"/>
            <a:ext cx="10119360" cy="174222"/>
          </a:xfrm>
          <a:prstGeom prst="rect">
            <a:avLst/>
          </a:prstGeom>
        </p:spPr>
        <p:txBody>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3pPr>
            <a:lvl4pPr marL="14630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484848"/>
                </a:solidFill>
                <a:latin typeface="+mn-lt"/>
                <a:cs typeface="Arial Narrow" panose="020B0604020202020204" pitchFamily="34" charset="0"/>
              </a:rPr>
              <a:t>438220 09/24 © 2024 The Hartford. Confidential. No part of this document may be reproduced, published or posted without the permission of The Hartford. </a:t>
            </a:r>
          </a:p>
        </p:txBody>
      </p:sp>
      <p:sp>
        <p:nvSpPr>
          <p:cNvPr id="11" name="Slide Number Placeholder 10">
            <a:extLst>
              <a:ext uri="{FF2B5EF4-FFF2-40B4-BE49-F238E27FC236}">
                <a16:creationId xmlns:a16="http://schemas.microsoft.com/office/drawing/2014/main" id="{122A9DB7-0862-2059-EE3B-4FC194822418}"/>
              </a:ext>
            </a:extLst>
          </p:cNvPr>
          <p:cNvSpPr>
            <a:spLocks noGrp="1"/>
          </p:cNvSpPr>
          <p:nvPr>
            <p:ph type="sldNum" sz="quarter" idx="4"/>
          </p:nvPr>
        </p:nvSpPr>
        <p:spPr/>
        <p:txBody>
          <a:bodyPr/>
          <a:lstStyle/>
          <a:p>
            <a:fld id="{B6111AC5-A6EA-4123-B1C6-358C02E6D565}" type="slidenum">
              <a:rPr lang="en-US" smtClean="0"/>
              <a:pPr/>
              <a:t>4</a:t>
            </a:fld>
            <a:endParaRPr lang="en-US"/>
          </a:p>
        </p:txBody>
      </p:sp>
      <p:sp>
        <p:nvSpPr>
          <p:cNvPr id="9" name="Rectangle 8">
            <a:extLst>
              <a:ext uri="{FF2B5EF4-FFF2-40B4-BE49-F238E27FC236}">
                <a16:creationId xmlns:a16="http://schemas.microsoft.com/office/drawing/2014/main" id="{3B91C380-4923-B508-6A5E-6B5787068825}"/>
              </a:ext>
            </a:extLst>
          </p:cNvPr>
          <p:cNvSpPr/>
          <p:nvPr/>
        </p:nvSpPr>
        <p:spPr>
          <a:xfrm>
            <a:off x="675518" y="408319"/>
            <a:ext cx="95117" cy="5983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itle 1">
            <a:extLst>
              <a:ext uri="{FF2B5EF4-FFF2-40B4-BE49-F238E27FC236}">
                <a16:creationId xmlns:a16="http://schemas.microsoft.com/office/drawing/2014/main" id="{5DBFB2C2-711D-5C86-7572-0ACB68D0E903}"/>
              </a:ext>
            </a:extLst>
          </p:cNvPr>
          <p:cNvSpPr txBox="1">
            <a:spLocks/>
          </p:cNvSpPr>
          <p:nvPr/>
        </p:nvSpPr>
        <p:spPr>
          <a:xfrm>
            <a:off x="923827" y="0"/>
            <a:ext cx="7784235" cy="1062001"/>
          </a:xfrm>
          <a:prstGeom prst="rect">
            <a:avLst/>
          </a:prstGeom>
        </p:spPr>
        <p:txBody>
          <a:bodyPr lIns="0" bIns="0" anchor="b">
            <a:no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pPr>
              <a:lnSpc>
                <a:spcPct val="100000"/>
              </a:lnSpc>
              <a:spcAft>
                <a:spcPts val="600"/>
              </a:spcAft>
            </a:pPr>
            <a:r>
              <a:rPr lang="en-US" altLang="en-US" sz="1400" cap="none" spc="10" dirty="0">
                <a:solidFill>
                  <a:schemeClr val="accent1"/>
                </a:solidFill>
                <a:latin typeface="+mj-lt"/>
              </a:rPr>
              <a:t>Accident Insurance</a:t>
            </a:r>
          </a:p>
          <a:p>
            <a:r>
              <a:rPr lang="en-US" sz="2800" cap="none" spc="100" dirty="0">
                <a:solidFill>
                  <a:schemeClr val="accent1"/>
                </a:solidFill>
                <a:latin typeface="+mj-lt"/>
                <a:cs typeface="Arial" panose="020B0604020202020204" pitchFamily="34" charset="0"/>
              </a:rPr>
              <a:t>Accidental Injury Benefits</a:t>
            </a:r>
          </a:p>
        </p:txBody>
      </p:sp>
    </p:spTree>
    <p:extLst>
      <p:ext uri="{BB962C8B-B14F-4D97-AF65-F5344CB8AC3E}">
        <p14:creationId xmlns:p14="http://schemas.microsoft.com/office/powerpoint/2010/main" val="4228374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F23E4C4-DD9F-1A40-67B5-E7B2FAF721CD}"/>
              </a:ext>
            </a:extLst>
          </p:cNvPr>
          <p:cNvSpPr txBox="1">
            <a:spLocks noChangeArrowheads="1"/>
          </p:cNvSpPr>
          <p:nvPr/>
        </p:nvSpPr>
        <p:spPr bwMode="auto">
          <a:xfrm>
            <a:off x="1165918" y="1799541"/>
            <a:ext cx="4636772" cy="2267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har char="•"/>
              <a:defRPr>
                <a:solidFill>
                  <a:schemeClr val="tx1"/>
                </a:solidFill>
                <a:latin typeface="+mn-lt"/>
                <a:ea typeface="+mn-ea"/>
                <a:cs typeface="+mn-cs"/>
              </a:defRPr>
            </a:lvl1pPr>
            <a:lvl2pPr marL="747713"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eaLnBrk="1" hangingPunct="1">
              <a:spcBef>
                <a:spcPts val="600"/>
              </a:spcBef>
              <a:spcAft>
                <a:spcPts val="600"/>
              </a:spcAft>
              <a:buNone/>
            </a:pPr>
            <a:r>
              <a:rPr lang="en-US" altLang="en-US" sz="1600" b="1" kern="0" dirty="0">
                <a:solidFill>
                  <a:schemeClr val="bg1"/>
                </a:solidFill>
                <a:cs typeface="Arial" panose="020B0604020202020204" pitchFamily="34" charset="0"/>
              </a:rPr>
              <a:t>How can I purchase coverage?</a:t>
            </a:r>
          </a:p>
          <a:p>
            <a:pPr marL="0" indent="0" eaLnBrk="1" hangingPunct="1">
              <a:spcBef>
                <a:spcPts val="0"/>
              </a:spcBef>
              <a:spcAft>
                <a:spcPts val="0"/>
              </a:spcAft>
              <a:buNone/>
            </a:pPr>
            <a:r>
              <a:rPr lang="en-US" altLang="en-US" sz="1600" kern="0" dirty="0">
                <a:solidFill>
                  <a:schemeClr val="bg1"/>
                </a:solidFill>
                <a:cs typeface="Arial" panose="020B0604020202020204" pitchFamily="34" charset="0"/>
              </a:rPr>
              <a:t>You may elect coverage for yourself, your spouse, and your dependent children during this enrollment period.</a:t>
            </a:r>
          </a:p>
          <a:p>
            <a:pPr marL="0" indent="0" eaLnBrk="1" hangingPunct="1">
              <a:spcBef>
                <a:spcPts val="0"/>
              </a:spcBef>
              <a:spcAft>
                <a:spcPts val="0"/>
              </a:spcAft>
              <a:buNone/>
            </a:pPr>
            <a:endParaRPr lang="en-US" altLang="en-US" sz="1600" kern="0" dirty="0">
              <a:solidFill>
                <a:schemeClr val="bg1"/>
              </a:solidFill>
              <a:cs typeface="Arial" panose="020B0604020202020204" pitchFamily="34" charset="0"/>
            </a:endParaRPr>
          </a:p>
          <a:p>
            <a:pPr marL="0" indent="0">
              <a:spcBef>
                <a:spcPts val="0"/>
              </a:spcBef>
              <a:spcAft>
                <a:spcPts val="0"/>
              </a:spcAft>
              <a:buNone/>
            </a:pPr>
            <a:r>
              <a:rPr lang="en-US" altLang="en-US" sz="1600" b="1" kern="0" dirty="0">
                <a:solidFill>
                  <a:schemeClr val="bg1"/>
                </a:solidFill>
                <a:cs typeface="Arial" panose="020B0604020202020204" pitchFamily="34" charset="0"/>
              </a:rPr>
              <a:t>Who’s eligible?</a:t>
            </a:r>
          </a:p>
          <a:p>
            <a:pPr marL="0" indent="0">
              <a:spcBef>
                <a:spcPts val="600"/>
              </a:spcBef>
              <a:spcAft>
                <a:spcPts val="600"/>
              </a:spcAft>
              <a:buNone/>
            </a:pPr>
            <a:r>
              <a:rPr lang="en-US" sz="1600" dirty="0">
                <a:solidFill>
                  <a:schemeClr val="bg1"/>
                </a:solidFill>
                <a:cs typeface="Times New Roman" panose="02020603050405020304" pitchFamily="18" charset="0"/>
              </a:rPr>
              <a:t>All active full-time or part-time employees who work at least 20 hours per week on a regularly scheduled basis.</a:t>
            </a:r>
            <a:endParaRPr lang="en-US" altLang="en-US" sz="1600" kern="0" dirty="0">
              <a:solidFill>
                <a:schemeClr val="bg1"/>
              </a:solidFill>
              <a:cs typeface="Arial" panose="020B0604020202020204" pitchFamily="34" charset="0"/>
            </a:endParaRPr>
          </a:p>
          <a:p>
            <a:pPr marL="0" indent="0">
              <a:spcBef>
                <a:spcPts val="600"/>
              </a:spcBef>
              <a:spcAft>
                <a:spcPts val="600"/>
              </a:spcAft>
              <a:buNone/>
            </a:pPr>
            <a:endParaRPr lang="en-US" altLang="en-US" sz="1600" kern="0" dirty="0">
              <a:solidFill>
                <a:schemeClr val="bg1"/>
              </a:solidFill>
              <a:cs typeface="Arial" panose="020B0604020202020204" pitchFamily="34" charset="0"/>
            </a:endParaRPr>
          </a:p>
        </p:txBody>
      </p:sp>
      <p:sp>
        <p:nvSpPr>
          <p:cNvPr id="12" name="TextBox 11">
            <a:extLst>
              <a:ext uri="{FF2B5EF4-FFF2-40B4-BE49-F238E27FC236}">
                <a16:creationId xmlns:a16="http://schemas.microsoft.com/office/drawing/2014/main" id="{AC8A7E65-1C35-1874-D62D-6B243FA56470}"/>
              </a:ext>
            </a:extLst>
          </p:cNvPr>
          <p:cNvSpPr txBox="1"/>
          <p:nvPr/>
        </p:nvSpPr>
        <p:spPr>
          <a:xfrm>
            <a:off x="6318599" y="1799541"/>
            <a:ext cx="4128571" cy="1969770"/>
          </a:xfrm>
          <a:prstGeom prst="rect">
            <a:avLst/>
          </a:prstGeom>
          <a:noFill/>
        </p:spPr>
        <p:txBody>
          <a:bodyPr wrap="square">
            <a:spAutoFit/>
          </a:bodyPr>
          <a:lstStyle/>
          <a:p>
            <a:pPr marL="0" indent="0">
              <a:spcBef>
                <a:spcPts val="600"/>
              </a:spcBef>
              <a:spcAft>
                <a:spcPts val="600"/>
              </a:spcAft>
              <a:buNone/>
            </a:pPr>
            <a:r>
              <a:rPr lang="en-US" altLang="en-US" sz="1600" b="1" kern="0" dirty="0">
                <a:solidFill>
                  <a:schemeClr val="bg1"/>
                </a:solidFill>
                <a:cs typeface="Arial" panose="020B0604020202020204" pitchFamily="34" charset="0"/>
              </a:rPr>
              <a:t>Guaranteed issue?</a:t>
            </a:r>
          </a:p>
          <a:p>
            <a:pPr marL="0" indent="0">
              <a:buNone/>
            </a:pPr>
            <a:r>
              <a:rPr lang="en-US" altLang="en-US" sz="1600" kern="0" dirty="0">
                <a:solidFill>
                  <a:schemeClr val="bg1"/>
                </a:solidFill>
                <a:cs typeface="Arial" panose="020B0604020202020204" pitchFamily="34" charset="0"/>
              </a:rPr>
              <a:t>Accident coverage is available with no medical evidence required.</a:t>
            </a:r>
            <a:br>
              <a:rPr lang="en-US" altLang="en-US" sz="1600" kern="0" dirty="0">
                <a:solidFill>
                  <a:schemeClr val="bg1"/>
                </a:solidFill>
                <a:highlight>
                  <a:srgbClr val="FF0000"/>
                </a:highlight>
                <a:cs typeface="Arial" panose="020B0604020202020204" pitchFamily="34" charset="0"/>
              </a:rPr>
            </a:br>
            <a:endParaRPr lang="en-US" altLang="en-US" sz="1600" kern="0" dirty="0">
              <a:solidFill>
                <a:schemeClr val="bg1"/>
              </a:solidFill>
              <a:highlight>
                <a:srgbClr val="FF0000"/>
              </a:highlight>
              <a:cs typeface="Arial" panose="020B0604020202020204" pitchFamily="34" charset="0"/>
            </a:endParaRPr>
          </a:p>
          <a:p>
            <a:pPr marL="0" indent="0">
              <a:buNone/>
            </a:pPr>
            <a:r>
              <a:rPr lang="en-US" altLang="en-US" sz="1600" b="1" kern="0" dirty="0">
                <a:solidFill>
                  <a:schemeClr val="bg1"/>
                </a:solidFill>
                <a:cs typeface="Arial" panose="020B0604020202020204" pitchFamily="34" charset="0"/>
              </a:rPr>
              <a:t>Can I take the coverage if I leave </a:t>
            </a:r>
            <a:br>
              <a:rPr lang="en-US" altLang="en-US" sz="1600" b="1" kern="0" dirty="0">
                <a:solidFill>
                  <a:schemeClr val="bg1"/>
                </a:solidFill>
                <a:cs typeface="Arial" panose="020B0604020202020204" pitchFamily="34" charset="0"/>
              </a:rPr>
            </a:br>
            <a:r>
              <a:rPr lang="en-US" altLang="en-US" sz="1600" b="1" kern="0" dirty="0">
                <a:solidFill>
                  <a:schemeClr val="bg1"/>
                </a:solidFill>
                <a:cs typeface="Arial" panose="020B0604020202020204" pitchFamily="34" charset="0"/>
              </a:rPr>
              <a:t>my job?</a:t>
            </a:r>
          </a:p>
          <a:p>
            <a:pPr marL="0" indent="0">
              <a:spcBef>
                <a:spcPts val="600"/>
              </a:spcBef>
              <a:spcAft>
                <a:spcPts val="600"/>
              </a:spcAft>
              <a:buNone/>
            </a:pPr>
            <a:r>
              <a:rPr lang="en-US" altLang="en-US" sz="1600" kern="0" dirty="0">
                <a:solidFill>
                  <a:schemeClr val="bg1"/>
                </a:solidFill>
                <a:cs typeface="Arial" panose="020B0604020202020204" pitchFamily="34" charset="0"/>
              </a:rPr>
              <a:t>Yes, portability is available for this coverage.</a:t>
            </a:r>
          </a:p>
        </p:txBody>
      </p:sp>
      <p:sp>
        <p:nvSpPr>
          <p:cNvPr id="13" name="TextBox 12">
            <a:extLst>
              <a:ext uri="{FF2B5EF4-FFF2-40B4-BE49-F238E27FC236}">
                <a16:creationId xmlns:a16="http://schemas.microsoft.com/office/drawing/2014/main" id="{5FCDD5E4-362A-AE28-DF2F-5D9C5C179759}"/>
              </a:ext>
            </a:extLst>
          </p:cNvPr>
          <p:cNvSpPr txBox="1"/>
          <p:nvPr/>
        </p:nvSpPr>
        <p:spPr>
          <a:xfrm>
            <a:off x="481746" y="5650091"/>
            <a:ext cx="1028323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The ACCIDENT POLICY IS A LIMITED ACCIDENT ONLY BENEFIT POLICY. This limited benefit plan (1) does not constitute major medical coverage, and (2) does not satisfy the individual mandate of the Affordable Care Act (ACA) because the coverage does not meet the requirements of minimum essential coverage.  In New York:  This Accident policy provides ACCIDENT insurance only. It does NOT provide basic hospital, basic medical or major medical insurance as defined by the New York State Department of Financial Services. IMPORTANT NOTICE—THIS POLICY DOES NOT PROVIDE COVERAGE FOR SICKNESS.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ea typeface="+mn-ea"/>
                <a:cs typeface="+mn-cs"/>
              </a:rPr>
              <a:t>Accident Form Series includes GBD-2000, GBD-2300, or state equivalent.</a:t>
            </a:r>
          </a:p>
        </p:txBody>
      </p:sp>
      <p:sp>
        <p:nvSpPr>
          <p:cNvPr id="2" name="Text Placeholder 2">
            <a:extLst>
              <a:ext uri="{FF2B5EF4-FFF2-40B4-BE49-F238E27FC236}">
                <a16:creationId xmlns:a16="http://schemas.microsoft.com/office/drawing/2014/main" id="{99C14366-0295-3A04-1B9E-7FC51CA8D890}"/>
              </a:ext>
            </a:extLst>
          </p:cNvPr>
          <p:cNvSpPr txBox="1">
            <a:spLocks/>
          </p:cNvSpPr>
          <p:nvPr/>
        </p:nvSpPr>
        <p:spPr>
          <a:xfrm>
            <a:off x="481746" y="6483392"/>
            <a:ext cx="10119360" cy="174222"/>
          </a:xfrm>
          <a:prstGeom prst="rect">
            <a:avLst/>
          </a:prstGeom>
        </p:spPr>
        <p:txBody>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3pPr>
            <a:lvl4pPr marL="14630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484848"/>
                </a:solidFill>
                <a:latin typeface="+mn-lt"/>
                <a:cs typeface="Arial Narrow" panose="020B0604020202020204" pitchFamily="34" charset="0"/>
              </a:rPr>
              <a:t>438220 09/24 © 2024 The Hartford. Confidential. No part of this document may be reproduced, published or posted without the permission of The Hartford. </a:t>
            </a:r>
          </a:p>
        </p:txBody>
      </p:sp>
      <p:sp>
        <p:nvSpPr>
          <p:cNvPr id="3" name="Slide Number Placeholder 2">
            <a:extLst>
              <a:ext uri="{FF2B5EF4-FFF2-40B4-BE49-F238E27FC236}">
                <a16:creationId xmlns:a16="http://schemas.microsoft.com/office/drawing/2014/main" id="{973DC931-C323-9B38-12F5-A2271E7421A0}"/>
              </a:ext>
            </a:extLst>
          </p:cNvPr>
          <p:cNvSpPr>
            <a:spLocks noGrp="1"/>
          </p:cNvSpPr>
          <p:nvPr>
            <p:ph type="sldNum" sz="quarter" idx="4"/>
          </p:nvPr>
        </p:nvSpPr>
        <p:spPr/>
        <p:txBody>
          <a:bodyPr/>
          <a:lstStyle/>
          <a:p>
            <a:fld id="{B6111AC5-A6EA-4123-B1C6-358C02E6D565}" type="slidenum">
              <a:rPr lang="en-US" smtClean="0"/>
              <a:pPr/>
              <a:t>5</a:t>
            </a:fld>
            <a:endParaRPr lang="en-US"/>
          </a:p>
        </p:txBody>
      </p:sp>
      <p:sp>
        <p:nvSpPr>
          <p:cNvPr id="4" name="Rectangle 3">
            <a:extLst>
              <a:ext uri="{FF2B5EF4-FFF2-40B4-BE49-F238E27FC236}">
                <a16:creationId xmlns:a16="http://schemas.microsoft.com/office/drawing/2014/main" id="{8E15F15E-1EC3-507D-A87B-9C3427A53D5D}"/>
              </a:ext>
            </a:extLst>
          </p:cNvPr>
          <p:cNvSpPr/>
          <p:nvPr/>
        </p:nvSpPr>
        <p:spPr>
          <a:xfrm>
            <a:off x="915215" y="635092"/>
            <a:ext cx="95117" cy="637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30D60E0F-2B20-94EC-7D29-F1647711CE58}"/>
              </a:ext>
            </a:extLst>
          </p:cNvPr>
          <p:cNvSpPr txBox="1">
            <a:spLocks/>
          </p:cNvSpPr>
          <p:nvPr/>
        </p:nvSpPr>
        <p:spPr>
          <a:xfrm>
            <a:off x="1165918" y="265773"/>
            <a:ext cx="7712180" cy="1062001"/>
          </a:xfrm>
          <a:prstGeom prst="rect">
            <a:avLst/>
          </a:prstGeom>
        </p:spPr>
        <p:txBody>
          <a:bodyPr lIns="0" bIns="0" anchor="b">
            <a:no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pPr>
              <a:lnSpc>
                <a:spcPct val="100000"/>
              </a:lnSpc>
              <a:spcAft>
                <a:spcPts val="600"/>
              </a:spcAft>
            </a:pPr>
            <a:r>
              <a:rPr lang="en-US" altLang="en-US" sz="1400" cap="none" spc="10" dirty="0">
                <a:latin typeface="+mj-lt"/>
              </a:rPr>
              <a:t>Accident Insurance</a:t>
            </a:r>
          </a:p>
          <a:p>
            <a:r>
              <a:rPr lang="en-US" sz="2800" cap="none" spc="100" dirty="0">
                <a:latin typeface="+mj-lt"/>
                <a:cs typeface="Arial" panose="020B0604020202020204" pitchFamily="34" charset="0"/>
              </a:rPr>
              <a:t>Accidental Injury Benefits</a:t>
            </a:r>
          </a:p>
        </p:txBody>
      </p:sp>
    </p:spTree>
    <p:extLst>
      <p:ext uri="{BB962C8B-B14F-4D97-AF65-F5344CB8AC3E}">
        <p14:creationId xmlns:p14="http://schemas.microsoft.com/office/powerpoint/2010/main" val="96412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EB2A98-681C-577C-3F42-9E0A5A2DE52F}"/>
              </a:ext>
            </a:extLst>
          </p:cNvPr>
          <p:cNvSpPr/>
          <p:nvPr/>
        </p:nvSpPr>
        <p:spPr>
          <a:xfrm>
            <a:off x="1004769" y="168490"/>
            <a:ext cx="5174618" cy="52421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F4856ED4-3208-6D70-258D-2A0E529B181F}"/>
              </a:ext>
            </a:extLst>
          </p:cNvPr>
          <p:cNvSpPr txBox="1">
            <a:spLocks/>
          </p:cNvSpPr>
          <p:nvPr/>
        </p:nvSpPr>
        <p:spPr>
          <a:xfrm>
            <a:off x="1621938" y="694576"/>
            <a:ext cx="4285587" cy="603517"/>
          </a:xfrm>
          <a:prstGeom prst="rect">
            <a:avLst/>
          </a:prstGeom>
        </p:spPr>
        <p:txBody>
          <a:bodyPr lIns="0" bIns="0" anchor="b">
            <a:norm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r>
              <a:rPr lang="en-US" sz="2800" cap="none" spc="100" dirty="0">
                <a:latin typeface="+mn-lt"/>
                <a:cs typeface="Arial" panose="020B0604020202020204" pitchFamily="34" charset="0"/>
              </a:rPr>
              <a:t>Critical Illness Benefits </a:t>
            </a:r>
          </a:p>
        </p:txBody>
      </p:sp>
      <p:sp>
        <p:nvSpPr>
          <p:cNvPr id="9" name="TextBox 8">
            <a:extLst>
              <a:ext uri="{FF2B5EF4-FFF2-40B4-BE49-F238E27FC236}">
                <a16:creationId xmlns:a16="http://schemas.microsoft.com/office/drawing/2014/main" id="{DDC81FDD-5F9A-C5AA-3CCC-6B1DBAA5BBB4}"/>
              </a:ext>
            </a:extLst>
          </p:cNvPr>
          <p:cNvSpPr txBox="1"/>
          <p:nvPr/>
        </p:nvSpPr>
        <p:spPr>
          <a:xfrm>
            <a:off x="1555950" y="525299"/>
            <a:ext cx="40507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j-lt"/>
              </a:rPr>
              <a:t>Critical Illness Insurance, which we call</a:t>
            </a:r>
          </a:p>
        </p:txBody>
      </p:sp>
      <p:sp>
        <p:nvSpPr>
          <p:cNvPr id="14" name="TextBox 13">
            <a:extLst>
              <a:ext uri="{FF2B5EF4-FFF2-40B4-BE49-F238E27FC236}">
                <a16:creationId xmlns:a16="http://schemas.microsoft.com/office/drawing/2014/main" id="{FDAE6C43-F8D9-E6AF-D40A-8F50C6581492}"/>
              </a:ext>
            </a:extLst>
          </p:cNvPr>
          <p:cNvSpPr txBox="1"/>
          <p:nvPr/>
        </p:nvSpPr>
        <p:spPr>
          <a:xfrm>
            <a:off x="1555949" y="1677000"/>
            <a:ext cx="4050771"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prstClr val="white"/>
                </a:solidFill>
                <a:effectLst/>
                <a:uLnTx/>
                <a:uFillTx/>
              </a:rPr>
              <a:t>These benefits</a:t>
            </a:r>
          </a:p>
          <a:p>
            <a:pPr marL="227013" marR="0" lvl="0" indent="-227013" fontAlgn="auto">
              <a:lnSpc>
                <a:spcPct val="100000"/>
              </a:lnSpc>
              <a:spcBef>
                <a:spcPts val="0"/>
              </a:spcBef>
              <a:spcAft>
                <a:spcPts val="600"/>
              </a:spcAft>
              <a:buClrTx/>
              <a:buSzTx/>
              <a:buFont typeface="Arial" panose="020B0604020202020204" pitchFamily="34" charset="0"/>
              <a:buChar char="•"/>
              <a:tabLst/>
              <a:defRPr/>
            </a:pPr>
            <a:r>
              <a:rPr lang="en-US" sz="1400" dirty="0">
                <a:solidFill>
                  <a:schemeClr val="bg1"/>
                </a:solidFill>
              </a:rPr>
              <a:t>Provide a cash benefit for a covered illness.</a:t>
            </a:r>
          </a:p>
          <a:p>
            <a:pPr marL="227013" marR="0" lvl="0" indent="-227013" fontAlgn="auto">
              <a:lnSpc>
                <a:spcPct val="100000"/>
              </a:lnSpc>
              <a:spcBef>
                <a:spcPts val="0"/>
              </a:spcBef>
              <a:spcAft>
                <a:spcPts val="600"/>
              </a:spcAft>
              <a:buClrTx/>
              <a:buSzTx/>
              <a:buFont typeface="Arial" panose="020B0604020202020204" pitchFamily="34" charset="0"/>
              <a:buChar char="•"/>
              <a:tabLst/>
              <a:defRPr/>
            </a:pPr>
            <a:r>
              <a:rPr lang="en-US" sz="1400" dirty="0">
                <a:solidFill>
                  <a:schemeClr val="bg1"/>
                </a:solidFill>
              </a:rPr>
              <a:t>Are an added level of financial protection for you and your family from a serious illness.</a:t>
            </a:r>
          </a:p>
          <a:p>
            <a:pPr marL="227013" marR="0" lvl="0" indent="-227013" fontAlgn="auto">
              <a:lnSpc>
                <a:spcPct val="100000"/>
              </a:lnSpc>
              <a:spcBef>
                <a:spcPts val="0"/>
              </a:spcBef>
              <a:spcAft>
                <a:spcPts val="600"/>
              </a:spcAft>
              <a:buClrTx/>
              <a:buSzTx/>
              <a:buFont typeface="Arial" panose="020B0604020202020204" pitchFamily="34" charset="0"/>
              <a:buChar char="•"/>
              <a:tabLst/>
              <a:defRPr/>
            </a:pPr>
            <a:r>
              <a:rPr lang="en-US" sz="1400" dirty="0">
                <a:solidFill>
                  <a:schemeClr val="bg1"/>
                </a:solidFill>
              </a:rPr>
              <a:t>Can be used anyway you choose, like for: </a:t>
            </a:r>
          </a:p>
          <a:p>
            <a:pPr marL="687388" marR="0" lvl="1" indent="-225425" fontAlgn="auto">
              <a:lnSpc>
                <a:spcPct val="100000"/>
              </a:lnSpc>
              <a:spcBef>
                <a:spcPts val="0"/>
              </a:spcBef>
              <a:spcAft>
                <a:spcPts val="600"/>
              </a:spcAft>
              <a:buClrTx/>
              <a:buSzTx/>
              <a:buFont typeface="Arial" panose="020B0604020202020204" pitchFamily="34" charset="0"/>
              <a:buChar char="‒"/>
              <a:tabLst/>
              <a:defRPr/>
            </a:pPr>
            <a:r>
              <a:rPr lang="en-US" sz="1400" dirty="0">
                <a:solidFill>
                  <a:schemeClr val="bg1"/>
                </a:solidFill>
              </a:rPr>
              <a:t>Medical Expenses</a:t>
            </a:r>
          </a:p>
          <a:p>
            <a:pPr marL="687388" marR="0" lvl="1" indent="-225425" fontAlgn="auto">
              <a:lnSpc>
                <a:spcPct val="100000"/>
              </a:lnSpc>
              <a:spcBef>
                <a:spcPts val="0"/>
              </a:spcBef>
              <a:spcAft>
                <a:spcPts val="600"/>
              </a:spcAft>
              <a:buClrTx/>
              <a:buSzTx/>
              <a:buFont typeface="Arial" panose="020B0604020202020204" pitchFamily="34" charset="0"/>
              <a:buChar char="‒"/>
              <a:defRPr/>
            </a:pPr>
            <a:r>
              <a:rPr lang="en-US" sz="1400" dirty="0">
                <a:solidFill>
                  <a:schemeClr val="bg1"/>
                </a:solidFill>
              </a:rPr>
              <a:t>Deductibles and co-insurance</a:t>
            </a:r>
          </a:p>
          <a:p>
            <a:pPr marL="687388" marR="0" lvl="1" indent="-225425" fontAlgn="auto">
              <a:lnSpc>
                <a:spcPct val="100000"/>
              </a:lnSpc>
              <a:spcBef>
                <a:spcPts val="0"/>
              </a:spcBef>
              <a:spcAft>
                <a:spcPts val="600"/>
              </a:spcAft>
              <a:buClrTx/>
              <a:buSzTx/>
              <a:buFont typeface="Arial" panose="020B0604020202020204" pitchFamily="34" charset="0"/>
              <a:buChar char="‒"/>
              <a:defRPr/>
            </a:pPr>
            <a:r>
              <a:rPr lang="en-US" sz="1400" dirty="0">
                <a:solidFill>
                  <a:schemeClr val="bg1"/>
                </a:solidFill>
              </a:rPr>
              <a:t>Everyday living expenses like bills, groceries, and rent/mortgage</a:t>
            </a:r>
          </a:p>
          <a:p>
            <a:pPr marL="687388" marR="0" lvl="1" indent="-225425" fontAlgn="auto">
              <a:lnSpc>
                <a:spcPct val="100000"/>
              </a:lnSpc>
              <a:spcBef>
                <a:spcPts val="0"/>
              </a:spcBef>
              <a:spcAft>
                <a:spcPts val="600"/>
              </a:spcAft>
              <a:buClrTx/>
              <a:buSzTx/>
              <a:buFont typeface="Arial" panose="020B0604020202020204" pitchFamily="34" charset="0"/>
              <a:buChar char="‒"/>
              <a:defRPr/>
            </a:pPr>
            <a:r>
              <a:rPr lang="en-US" sz="1400" dirty="0">
                <a:solidFill>
                  <a:schemeClr val="bg1"/>
                </a:solidFill>
              </a:rPr>
              <a:t>Recovery and rehabilitation</a:t>
            </a:r>
          </a:p>
          <a:p>
            <a:pPr marL="687388" marR="0" lvl="1" indent="-225425" fontAlgn="auto">
              <a:lnSpc>
                <a:spcPct val="100000"/>
              </a:lnSpc>
              <a:spcBef>
                <a:spcPts val="0"/>
              </a:spcBef>
              <a:spcAft>
                <a:spcPts val="600"/>
              </a:spcAft>
              <a:buClrTx/>
              <a:buSzTx/>
              <a:buFont typeface="Arial" panose="020B0604020202020204" pitchFamily="34" charset="0"/>
              <a:buChar char="‒"/>
              <a:defRPr/>
            </a:pPr>
            <a:r>
              <a:rPr lang="en-US" sz="1400" dirty="0">
                <a:solidFill>
                  <a:schemeClr val="bg1"/>
                </a:solidFill>
              </a:rPr>
              <a:t>Travel expenses to and from </a:t>
            </a:r>
            <a:br>
              <a:rPr lang="en-US" sz="1400" dirty="0">
                <a:solidFill>
                  <a:schemeClr val="bg1"/>
                </a:solidFill>
              </a:rPr>
            </a:br>
            <a:r>
              <a:rPr lang="en-US" sz="1400" dirty="0">
                <a:solidFill>
                  <a:schemeClr val="bg1"/>
                </a:solidFill>
              </a:rPr>
              <a:t>treatment center</a:t>
            </a:r>
            <a:endParaRPr kumimoji="0" lang="en-US" sz="1200" b="1" i="0" u="none" strike="noStrike" kern="1200" cap="none" spc="0" normalizeH="0" baseline="0" noProof="0" dirty="0">
              <a:ln>
                <a:noFill/>
              </a:ln>
              <a:solidFill>
                <a:prstClr val="white"/>
              </a:solidFill>
              <a:effectLst/>
              <a:uLnTx/>
              <a:uFillTx/>
            </a:endParaRPr>
          </a:p>
        </p:txBody>
      </p:sp>
      <p:pic>
        <p:nvPicPr>
          <p:cNvPr id="17" name="Picture 16">
            <a:extLst>
              <a:ext uri="{FF2B5EF4-FFF2-40B4-BE49-F238E27FC236}">
                <a16:creationId xmlns:a16="http://schemas.microsoft.com/office/drawing/2014/main" id="{624520D4-9256-4A27-E782-81024EE68C4F}"/>
              </a:ext>
            </a:extLst>
          </p:cNvPr>
          <p:cNvPicPr>
            <a:picLocks noChangeAspect="1"/>
          </p:cNvPicPr>
          <p:nvPr/>
        </p:nvPicPr>
        <p:blipFill rotWithShape="1">
          <a:blip r:embed="rId3">
            <a:extLst>
              <a:ext uri="{28A0092B-C50C-407E-A947-70E740481C1C}">
                <a14:useLocalDpi xmlns:a14="http://schemas.microsoft.com/office/drawing/2010/main" val="0"/>
              </a:ext>
            </a:extLst>
          </a:blip>
          <a:srcRect t="3114" r="3114"/>
          <a:stretch/>
        </p:blipFill>
        <p:spPr>
          <a:xfrm>
            <a:off x="6179387" y="168490"/>
            <a:ext cx="3944186" cy="5242182"/>
          </a:xfrm>
          <a:prstGeom prst="rect">
            <a:avLst/>
          </a:prstGeom>
        </p:spPr>
      </p:pic>
      <p:sp>
        <p:nvSpPr>
          <p:cNvPr id="18" name="TextBox 17">
            <a:extLst>
              <a:ext uri="{FF2B5EF4-FFF2-40B4-BE49-F238E27FC236}">
                <a16:creationId xmlns:a16="http://schemas.microsoft.com/office/drawing/2014/main" id="{49442735-EA81-83EB-3D77-708FB899AE45}"/>
              </a:ext>
            </a:extLst>
          </p:cNvPr>
          <p:cNvSpPr txBox="1"/>
          <p:nvPr/>
        </p:nvSpPr>
        <p:spPr>
          <a:xfrm>
            <a:off x="1004769" y="5466316"/>
            <a:ext cx="9289505" cy="954107"/>
          </a:xfrm>
          <a:prstGeom prst="rect">
            <a:avLst/>
          </a:prstGeom>
          <a:noFill/>
        </p:spPr>
        <p:txBody>
          <a:bodyPr wrap="square">
            <a:spAutoFit/>
          </a:bodyPr>
          <a:lstStyle/>
          <a:p>
            <a:pPr algn="l"/>
            <a:r>
              <a:rPr lang="en-US" sz="800" dirty="0"/>
              <a:t>THIS POLICY PROVIDES LIMITED BENEFITS FOR SPECIFIED DISEASES ONLY. This limited benefit plan (1) does not constitute major medical coverage, and (2) does not satisfy the individual mandate of the Affordable Care Act (ACA) because the coverage does not meet the requirements of minimum essential coverage. In New York: This policy provides limited benefits health insurance only. It does NOT provide basic hospital, basic medical or major medical insurance as defined by the New York State Department of Financial Services.</a:t>
            </a:r>
            <a:br>
              <a:rPr lang="en-US" sz="800" dirty="0"/>
            </a:br>
            <a:endParaRPr lang="en-US" sz="800" dirty="0"/>
          </a:p>
          <a:p>
            <a:pPr algn="l"/>
            <a:r>
              <a:rPr lang="en-US" sz="800" dirty="0"/>
              <a:t>*Critical Illness is referred to as “Specified Disease” in New York</a:t>
            </a:r>
          </a:p>
          <a:p>
            <a:endParaRPr lang="en-US" sz="800" dirty="0"/>
          </a:p>
          <a:p>
            <a:r>
              <a:rPr lang="en-US" sz="800" dirty="0"/>
              <a:t>Critical Illness Form Series includes GBD-2600, GBD-2700, GBD-3600, GBD-3700, or state equivalent.</a:t>
            </a:r>
          </a:p>
        </p:txBody>
      </p:sp>
      <p:sp>
        <p:nvSpPr>
          <p:cNvPr id="2" name="Text Placeholder 2">
            <a:extLst>
              <a:ext uri="{FF2B5EF4-FFF2-40B4-BE49-F238E27FC236}">
                <a16:creationId xmlns:a16="http://schemas.microsoft.com/office/drawing/2014/main" id="{1DE41ED6-7BC2-F0C8-EDFF-481CD4AAFCFC}"/>
              </a:ext>
            </a:extLst>
          </p:cNvPr>
          <p:cNvSpPr txBox="1">
            <a:spLocks/>
          </p:cNvSpPr>
          <p:nvPr/>
        </p:nvSpPr>
        <p:spPr>
          <a:xfrm>
            <a:off x="1024020" y="6484280"/>
            <a:ext cx="10119360" cy="174222"/>
          </a:xfrm>
          <a:prstGeom prst="rect">
            <a:avLst/>
          </a:prstGeom>
        </p:spPr>
        <p:txBody>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3pPr>
            <a:lvl4pPr marL="14630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484848"/>
                </a:solidFill>
                <a:latin typeface="+mn-lt"/>
                <a:cs typeface="Arial Narrow" panose="020B0604020202020204" pitchFamily="34" charset="0"/>
              </a:rPr>
              <a:t>438220 09/24 © 2024 The Hartford. Confidential. No part of this document may be reproduced, published or posted without the permission of The Hartford. </a:t>
            </a:r>
          </a:p>
        </p:txBody>
      </p:sp>
      <p:sp>
        <p:nvSpPr>
          <p:cNvPr id="10" name="Slide Number Placeholder 9">
            <a:extLst>
              <a:ext uri="{FF2B5EF4-FFF2-40B4-BE49-F238E27FC236}">
                <a16:creationId xmlns:a16="http://schemas.microsoft.com/office/drawing/2014/main" id="{2B6298CE-12C3-D8F4-A84F-C5BD26C8E703}"/>
              </a:ext>
            </a:extLst>
          </p:cNvPr>
          <p:cNvSpPr>
            <a:spLocks noGrp="1"/>
          </p:cNvSpPr>
          <p:nvPr>
            <p:ph type="sldNum" sz="quarter" idx="4"/>
          </p:nvPr>
        </p:nvSpPr>
        <p:spPr/>
        <p:txBody>
          <a:bodyPr/>
          <a:lstStyle/>
          <a:p>
            <a:fld id="{B6111AC5-A6EA-4123-B1C6-358C02E6D565}" type="slidenum">
              <a:rPr lang="en-US" smtClean="0"/>
              <a:pPr/>
              <a:t>6</a:t>
            </a:fld>
            <a:endParaRPr lang="en-US"/>
          </a:p>
        </p:txBody>
      </p:sp>
      <p:sp>
        <p:nvSpPr>
          <p:cNvPr id="3" name="Rectangle 2">
            <a:extLst>
              <a:ext uri="{FF2B5EF4-FFF2-40B4-BE49-F238E27FC236}">
                <a16:creationId xmlns:a16="http://schemas.microsoft.com/office/drawing/2014/main" id="{5B1F08DB-7481-9B2D-0C30-29ACB4E4B55D}"/>
              </a:ext>
            </a:extLst>
          </p:cNvPr>
          <p:cNvSpPr/>
          <p:nvPr/>
        </p:nvSpPr>
        <p:spPr>
          <a:xfrm>
            <a:off x="1390074" y="562540"/>
            <a:ext cx="95117"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16860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57FADA01-FC8C-08C4-B506-4D6C26783D2C}"/>
              </a:ext>
            </a:extLst>
          </p:cNvPr>
          <p:cNvSpPr txBox="1">
            <a:spLocks/>
          </p:cNvSpPr>
          <p:nvPr/>
        </p:nvSpPr>
        <p:spPr>
          <a:xfrm>
            <a:off x="5897663" y="1584845"/>
            <a:ext cx="4841806" cy="3874158"/>
          </a:xfrm>
          <a:prstGeom prst="rect">
            <a:avLst/>
          </a:prstGeom>
        </p:spPr>
        <p:txBody>
          <a:bodyPr>
            <a:noAutofit/>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3pPr>
            <a:lvl4pPr marL="14630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defRPr/>
            </a:pPr>
            <a:r>
              <a:rPr lang="en-US" sz="1600" b="1" dirty="0">
                <a:solidFill>
                  <a:schemeClr val="accent1"/>
                </a:solidFill>
                <a:latin typeface="+mn-lt"/>
              </a:rPr>
              <a:t>WHY DO I NEED IT?</a:t>
            </a:r>
          </a:p>
          <a:p>
            <a:pPr marL="227013" indent="-227013">
              <a:spcBef>
                <a:spcPts val="0"/>
              </a:spcBef>
              <a:spcAft>
                <a:spcPts val="600"/>
              </a:spcAft>
            </a:pPr>
            <a:r>
              <a:rPr lang="en-US" sz="1600" dirty="0">
                <a:latin typeface="+mn-lt"/>
              </a:rPr>
              <a:t>Critical Illness Benefits covers a range of illnesses. Some examples include:</a:t>
            </a:r>
          </a:p>
          <a:p>
            <a:pPr marL="573088" lvl="1" indent="-233363">
              <a:spcBef>
                <a:spcPts val="0"/>
              </a:spcBef>
              <a:spcAft>
                <a:spcPts val="600"/>
              </a:spcAft>
            </a:pPr>
            <a:r>
              <a:rPr lang="en-US" sz="1600" dirty="0">
                <a:latin typeface="+mn-lt"/>
              </a:rPr>
              <a:t>Cancer</a:t>
            </a:r>
          </a:p>
          <a:p>
            <a:pPr marL="573088" lvl="1" indent="-233363">
              <a:spcBef>
                <a:spcPts val="0"/>
              </a:spcBef>
              <a:spcAft>
                <a:spcPts val="600"/>
              </a:spcAft>
            </a:pPr>
            <a:r>
              <a:rPr lang="en-US" sz="1600" dirty="0">
                <a:latin typeface="+mn-lt"/>
              </a:rPr>
              <a:t>Heart Attack</a:t>
            </a:r>
          </a:p>
          <a:p>
            <a:pPr marL="573088" lvl="1" indent="-233363">
              <a:spcBef>
                <a:spcPts val="0"/>
              </a:spcBef>
              <a:spcAft>
                <a:spcPts val="600"/>
              </a:spcAft>
            </a:pPr>
            <a:r>
              <a:rPr lang="en-US" sz="1600" dirty="0">
                <a:latin typeface="+mn-lt"/>
              </a:rPr>
              <a:t>Stroke</a:t>
            </a:r>
          </a:p>
          <a:p>
            <a:pPr marL="227013" indent="-227013">
              <a:spcBef>
                <a:spcPts val="0"/>
              </a:spcBef>
              <a:spcAft>
                <a:spcPts val="600"/>
              </a:spcAft>
            </a:pPr>
            <a:r>
              <a:rPr lang="en-US" sz="1600" dirty="0">
                <a:latin typeface="+mn-lt"/>
              </a:rPr>
              <a:t>These benefits can help relieve the financial impact of an illness. You can use the payment in any way you choose.</a:t>
            </a:r>
          </a:p>
          <a:p>
            <a:pPr marL="227013" indent="-227013">
              <a:spcBef>
                <a:spcPts val="0"/>
              </a:spcBef>
              <a:spcAft>
                <a:spcPts val="600"/>
              </a:spcAft>
            </a:pPr>
            <a:r>
              <a:rPr lang="en-US" sz="1600" dirty="0">
                <a:latin typeface="+mn-lt"/>
              </a:rPr>
              <a:t>High-Deductible Health Plans and traditional medical insurance may not cover all expenses related to the treatment and recovery from a major illness.</a:t>
            </a:r>
            <a:endParaRPr lang="en-US" sz="1600" dirty="0">
              <a:solidFill>
                <a:schemeClr val="accent1"/>
              </a:solidFill>
              <a:latin typeface="+mn-lt"/>
            </a:endParaRPr>
          </a:p>
        </p:txBody>
      </p:sp>
      <p:pic>
        <p:nvPicPr>
          <p:cNvPr id="2" name="Picture 1" descr="Doctor holding patients hand">
            <a:extLst>
              <a:ext uri="{FF2B5EF4-FFF2-40B4-BE49-F238E27FC236}">
                <a16:creationId xmlns:a16="http://schemas.microsoft.com/office/drawing/2014/main" id="{8194CEF4-27F6-A3D2-9AB6-178C5F8FB4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25636" y="415367"/>
            <a:ext cx="4046890" cy="5020210"/>
          </a:xfrm>
          <a:prstGeom prst="rect">
            <a:avLst/>
          </a:prstGeom>
        </p:spPr>
      </p:pic>
      <p:sp>
        <p:nvSpPr>
          <p:cNvPr id="3" name="TextBox 2">
            <a:extLst>
              <a:ext uri="{FF2B5EF4-FFF2-40B4-BE49-F238E27FC236}">
                <a16:creationId xmlns:a16="http://schemas.microsoft.com/office/drawing/2014/main" id="{32171D1B-DB13-563C-8334-B304B20DC931}"/>
              </a:ext>
            </a:extLst>
          </p:cNvPr>
          <p:cNvSpPr txBox="1"/>
          <p:nvPr/>
        </p:nvSpPr>
        <p:spPr>
          <a:xfrm>
            <a:off x="925636" y="5605985"/>
            <a:ext cx="9813833" cy="759182"/>
          </a:xfrm>
          <a:prstGeom prst="rect">
            <a:avLst/>
          </a:prstGeom>
          <a:noFill/>
        </p:spPr>
        <p:txBody>
          <a:bodyPr wrap="square">
            <a:spAutoFit/>
          </a:bodyPr>
          <a:lstStyle/>
          <a:p>
            <a:pPr algn="l">
              <a:spcAft>
                <a:spcPts val="400"/>
              </a:spcAft>
            </a:pPr>
            <a:r>
              <a:rPr lang="en-US" sz="800" dirty="0"/>
              <a:t>THIS POLICY PROVIDES LIMITED BENEFITS FOR SPECIFIED DISEASES ONLY. This limited benefit plan (1) does not constitute major medical coverage, and (2) does not satisfy the individual mandate of the Affordable Care Act (ACA) because the coverage does not meet the requirements of minimum essential coverage. In New York: This policy provides limited benefits health insurance only. It does NOT provide basic hospital, basic medical or major medical insurance as defined by the New York State Department of Financial Services.</a:t>
            </a:r>
            <a:br>
              <a:rPr lang="en-US" sz="800" dirty="0"/>
            </a:br>
            <a:r>
              <a:rPr lang="en-US" sz="800" dirty="0"/>
              <a:t>*Critical Illness is referred to as “Specified Disease” in New York</a:t>
            </a:r>
          </a:p>
          <a:p>
            <a:pPr>
              <a:spcAft>
                <a:spcPts val="400"/>
              </a:spcAft>
            </a:pPr>
            <a:r>
              <a:rPr lang="en-US" sz="800" dirty="0"/>
              <a:t>Critical Illness Form Series includes GBD-2600, GBD-2700, GBD-3600, GBD-3700, or state equivalent.</a:t>
            </a:r>
          </a:p>
        </p:txBody>
      </p:sp>
      <p:sp>
        <p:nvSpPr>
          <p:cNvPr id="4" name="Text Placeholder 2">
            <a:extLst>
              <a:ext uri="{FF2B5EF4-FFF2-40B4-BE49-F238E27FC236}">
                <a16:creationId xmlns:a16="http://schemas.microsoft.com/office/drawing/2014/main" id="{776D6489-BE9A-5B4A-A703-36C562FE9789}"/>
              </a:ext>
            </a:extLst>
          </p:cNvPr>
          <p:cNvSpPr txBox="1">
            <a:spLocks/>
          </p:cNvSpPr>
          <p:nvPr/>
        </p:nvSpPr>
        <p:spPr>
          <a:xfrm>
            <a:off x="913658" y="6484280"/>
            <a:ext cx="10119360" cy="174222"/>
          </a:xfrm>
          <a:prstGeom prst="rect">
            <a:avLst/>
          </a:prstGeom>
        </p:spPr>
        <p:txBody>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3pPr>
            <a:lvl4pPr marL="14630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484848"/>
                </a:solidFill>
                <a:latin typeface="+mn-lt"/>
                <a:cs typeface="Arial Narrow" panose="020B0604020202020204" pitchFamily="34" charset="0"/>
              </a:rPr>
              <a:t>438220 09/24 © 2024 The Hartford. Confidential. No part of this document may be reproduced, published or posted without the permission of The Hartford. </a:t>
            </a:r>
          </a:p>
        </p:txBody>
      </p:sp>
      <p:sp>
        <p:nvSpPr>
          <p:cNvPr id="8" name="Slide Number Placeholder 7">
            <a:extLst>
              <a:ext uri="{FF2B5EF4-FFF2-40B4-BE49-F238E27FC236}">
                <a16:creationId xmlns:a16="http://schemas.microsoft.com/office/drawing/2014/main" id="{FE9EA7FD-F3FD-F5DE-CA9C-A865F78FBD33}"/>
              </a:ext>
            </a:extLst>
          </p:cNvPr>
          <p:cNvSpPr>
            <a:spLocks noGrp="1"/>
          </p:cNvSpPr>
          <p:nvPr>
            <p:ph type="sldNum" sz="quarter" idx="4"/>
          </p:nvPr>
        </p:nvSpPr>
        <p:spPr/>
        <p:txBody>
          <a:bodyPr/>
          <a:lstStyle/>
          <a:p>
            <a:fld id="{B6111AC5-A6EA-4123-B1C6-358C02E6D565}" type="slidenum">
              <a:rPr lang="en-US" smtClean="0"/>
              <a:pPr/>
              <a:t>7</a:t>
            </a:fld>
            <a:endParaRPr lang="en-US"/>
          </a:p>
        </p:txBody>
      </p:sp>
      <p:sp>
        <p:nvSpPr>
          <p:cNvPr id="5" name="Title 1">
            <a:extLst>
              <a:ext uri="{FF2B5EF4-FFF2-40B4-BE49-F238E27FC236}">
                <a16:creationId xmlns:a16="http://schemas.microsoft.com/office/drawing/2014/main" id="{99BBD654-9398-C993-C160-B06669A649F5}"/>
              </a:ext>
            </a:extLst>
          </p:cNvPr>
          <p:cNvSpPr txBox="1">
            <a:spLocks/>
          </p:cNvSpPr>
          <p:nvPr/>
        </p:nvSpPr>
        <p:spPr>
          <a:xfrm>
            <a:off x="5908423" y="136019"/>
            <a:ext cx="5124595" cy="1117432"/>
          </a:xfrm>
          <a:prstGeom prst="rect">
            <a:avLst/>
          </a:prstGeom>
        </p:spPr>
        <p:txBody>
          <a:bodyPr lIns="0" bIns="0" anchor="b">
            <a:no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pPr>
              <a:lnSpc>
                <a:spcPct val="100000"/>
              </a:lnSpc>
              <a:spcAft>
                <a:spcPts val="600"/>
              </a:spcAft>
            </a:pPr>
            <a:r>
              <a:rPr lang="en-US" altLang="en-US" sz="1400" cap="none" spc="10" dirty="0">
                <a:solidFill>
                  <a:schemeClr val="accent1"/>
                </a:solidFill>
                <a:latin typeface="+mj-lt"/>
              </a:rPr>
              <a:t>Critical Illness Insurance</a:t>
            </a:r>
          </a:p>
          <a:p>
            <a:r>
              <a:rPr lang="en-US" sz="2800" cap="none" spc="100" dirty="0">
                <a:solidFill>
                  <a:schemeClr val="accent1"/>
                </a:solidFill>
                <a:latin typeface="+mj-lt"/>
                <a:cs typeface="Arial" panose="020B0604020202020204" pitchFamily="34" charset="0"/>
              </a:rPr>
              <a:t>Critical Illness Benefits</a:t>
            </a:r>
          </a:p>
        </p:txBody>
      </p:sp>
      <p:sp>
        <p:nvSpPr>
          <p:cNvPr id="7" name="Rectangle 6">
            <a:extLst>
              <a:ext uri="{FF2B5EF4-FFF2-40B4-BE49-F238E27FC236}">
                <a16:creationId xmlns:a16="http://schemas.microsoft.com/office/drawing/2014/main" id="{D5B28A8D-D303-BCAC-EC41-31155BE0508F}"/>
              </a:ext>
            </a:extLst>
          </p:cNvPr>
          <p:cNvSpPr/>
          <p:nvPr/>
        </p:nvSpPr>
        <p:spPr>
          <a:xfrm>
            <a:off x="5681931" y="521930"/>
            <a:ext cx="95117"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74223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AB19D7-46E0-4CA2-AB28-B0FFCF9F097D}"/>
              </a:ext>
            </a:extLst>
          </p:cNvPr>
          <p:cNvSpPr txBox="1"/>
          <p:nvPr/>
        </p:nvSpPr>
        <p:spPr>
          <a:xfrm>
            <a:off x="5832552" y="1663421"/>
            <a:ext cx="4698379" cy="2369880"/>
          </a:xfrm>
          <a:prstGeom prst="rect">
            <a:avLst/>
          </a:prstGeom>
          <a:noFill/>
        </p:spPr>
        <p:txBody>
          <a:bodyPr wrap="square">
            <a:spAutoFit/>
          </a:bodyPr>
          <a:lstStyle/>
          <a:p>
            <a:pPr marL="0" indent="0">
              <a:spcAft>
                <a:spcPts val="1200"/>
              </a:spcAft>
              <a:buNone/>
            </a:pPr>
            <a:r>
              <a:rPr lang="en-US" sz="1600" b="1" dirty="0">
                <a:solidFill>
                  <a:schemeClr val="tx2"/>
                </a:solidFill>
              </a:rPr>
              <a:t>HOW THE COVERAGE WORKS</a:t>
            </a:r>
          </a:p>
          <a:p>
            <a:pPr marL="227013" indent="-227013">
              <a:spcAft>
                <a:spcPts val="600"/>
              </a:spcAft>
              <a:buClr>
                <a:schemeClr val="tx1"/>
              </a:buClr>
              <a:buFont typeface="Arial" panose="020B0604020202020204" pitchFamily="34" charset="0"/>
              <a:buChar char="•"/>
            </a:pPr>
            <a:r>
              <a:rPr lang="en-US" sz="1600" dirty="0"/>
              <a:t>You and your dependents are eligible </a:t>
            </a:r>
            <a:br>
              <a:rPr lang="en-US" sz="1600" dirty="0"/>
            </a:br>
            <a:r>
              <a:rPr lang="en-US" sz="1600" dirty="0"/>
              <a:t>for coverage. </a:t>
            </a:r>
          </a:p>
          <a:p>
            <a:pPr marL="227013" indent="-227013">
              <a:spcAft>
                <a:spcPts val="600"/>
              </a:spcAft>
              <a:buClr>
                <a:schemeClr val="tx1"/>
              </a:buClr>
              <a:buFont typeface="Arial" panose="020B0604020202020204" pitchFamily="34" charset="0"/>
              <a:buChar char="•"/>
            </a:pPr>
            <a:r>
              <a:rPr lang="en-US" sz="1600" dirty="0"/>
              <a:t>You choose the amount of coverage available at the time of enrollment.</a:t>
            </a:r>
          </a:p>
          <a:p>
            <a:pPr marL="227013" indent="-227013">
              <a:spcAft>
                <a:spcPts val="600"/>
              </a:spcAft>
              <a:buClr>
                <a:schemeClr val="tx1"/>
              </a:buClr>
              <a:buFont typeface="Arial" panose="020B0604020202020204" pitchFamily="34" charset="0"/>
              <a:buChar char="•"/>
            </a:pPr>
            <a:r>
              <a:rPr lang="en-US" sz="1600" dirty="0"/>
              <a:t>Benefits remain payable if a previously covered illness returns, or if diagnosed with a different covered illness.</a:t>
            </a:r>
          </a:p>
        </p:txBody>
      </p:sp>
      <p:sp>
        <p:nvSpPr>
          <p:cNvPr id="12" name="TextBox 11">
            <a:extLst>
              <a:ext uri="{FF2B5EF4-FFF2-40B4-BE49-F238E27FC236}">
                <a16:creationId xmlns:a16="http://schemas.microsoft.com/office/drawing/2014/main" id="{57790877-AA09-72DC-0E81-B97FBD40103A}"/>
              </a:ext>
            </a:extLst>
          </p:cNvPr>
          <p:cNvSpPr txBox="1"/>
          <p:nvPr/>
        </p:nvSpPr>
        <p:spPr>
          <a:xfrm>
            <a:off x="925636" y="5554689"/>
            <a:ext cx="9813833" cy="810478"/>
          </a:xfrm>
          <a:prstGeom prst="rect">
            <a:avLst/>
          </a:prstGeom>
          <a:noFill/>
        </p:spPr>
        <p:txBody>
          <a:bodyPr wrap="square">
            <a:spAutoFit/>
          </a:bodyPr>
          <a:lstStyle/>
          <a:p>
            <a:pPr algn="l">
              <a:spcAft>
                <a:spcPts val="400"/>
              </a:spcAft>
            </a:pPr>
            <a:r>
              <a:rPr lang="en-US" sz="800" dirty="0"/>
              <a:t>THIS POLICY PROVIDES LIMITED BENEFITS FOR SPECIFIED DISEASES ONLY. This limited benefit plan (1) does not constitute major medical coverage, and (2) does not satisfy the individual mandate of the Affordable Care Act (ACA) because the coverage does not meet the requirements of minimum essential coverage. In New York: This policy provides limited benefits health insurance only. It does NOT provide basic hospital, basic medical or major medical insurance as defined by the New York State Department of Financial Services.</a:t>
            </a:r>
          </a:p>
          <a:p>
            <a:pPr algn="l">
              <a:spcAft>
                <a:spcPts val="400"/>
              </a:spcAft>
            </a:pPr>
            <a:r>
              <a:rPr lang="en-US" sz="800" dirty="0"/>
              <a:t>*Critical Illness is referred to as “Specified Disease” in New York</a:t>
            </a:r>
          </a:p>
          <a:p>
            <a:pPr>
              <a:spcAft>
                <a:spcPts val="400"/>
              </a:spcAft>
            </a:pPr>
            <a:r>
              <a:rPr lang="en-US" sz="800" dirty="0"/>
              <a:t>Critical Illness Form Series includes GBD-2600, GBD-2700, GBD-3600, GBD-3700, or state equivalent.</a:t>
            </a:r>
          </a:p>
        </p:txBody>
      </p:sp>
      <p:sp>
        <p:nvSpPr>
          <p:cNvPr id="2" name="Text Placeholder 2">
            <a:extLst>
              <a:ext uri="{FF2B5EF4-FFF2-40B4-BE49-F238E27FC236}">
                <a16:creationId xmlns:a16="http://schemas.microsoft.com/office/drawing/2014/main" id="{6CF2F846-BDE7-261F-B0D9-CC8855E96B1B}"/>
              </a:ext>
            </a:extLst>
          </p:cNvPr>
          <p:cNvSpPr txBox="1">
            <a:spLocks/>
          </p:cNvSpPr>
          <p:nvPr/>
        </p:nvSpPr>
        <p:spPr>
          <a:xfrm>
            <a:off x="913658" y="6484280"/>
            <a:ext cx="10119360" cy="174222"/>
          </a:xfrm>
          <a:prstGeom prst="rect">
            <a:avLst/>
          </a:prstGeom>
        </p:spPr>
        <p:txBody>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3pPr>
            <a:lvl4pPr marL="14630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484848"/>
                </a:solidFill>
                <a:latin typeface="+mn-lt"/>
                <a:cs typeface="Arial Narrow" panose="020B0604020202020204" pitchFamily="34" charset="0"/>
              </a:rPr>
              <a:t>438220 09/24 © 2024 The Hartford. Confidential. No part of this document may be reproduced, published or posted without the permission of The Hartford. </a:t>
            </a:r>
          </a:p>
        </p:txBody>
      </p:sp>
      <p:sp>
        <p:nvSpPr>
          <p:cNvPr id="4" name="Slide Number Placeholder 3">
            <a:extLst>
              <a:ext uri="{FF2B5EF4-FFF2-40B4-BE49-F238E27FC236}">
                <a16:creationId xmlns:a16="http://schemas.microsoft.com/office/drawing/2014/main" id="{46459512-1F19-ACC5-F6F0-0C47D981C1E8}"/>
              </a:ext>
            </a:extLst>
          </p:cNvPr>
          <p:cNvSpPr>
            <a:spLocks noGrp="1"/>
          </p:cNvSpPr>
          <p:nvPr>
            <p:ph type="sldNum" sz="quarter" idx="4"/>
          </p:nvPr>
        </p:nvSpPr>
        <p:spPr/>
        <p:txBody>
          <a:bodyPr/>
          <a:lstStyle/>
          <a:p>
            <a:fld id="{B6111AC5-A6EA-4123-B1C6-358C02E6D565}" type="slidenum">
              <a:rPr lang="en-US" smtClean="0"/>
              <a:pPr/>
              <a:t>8</a:t>
            </a:fld>
            <a:endParaRPr lang="en-US"/>
          </a:p>
        </p:txBody>
      </p:sp>
      <p:sp>
        <p:nvSpPr>
          <p:cNvPr id="3" name="Title 1">
            <a:extLst>
              <a:ext uri="{FF2B5EF4-FFF2-40B4-BE49-F238E27FC236}">
                <a16:creationId xmlns:a16="http://schemas.microsoft.com/office/drawing/2014/main" id="{76097F4B-57ED-F20A-61F7-9F20F9BC6688}"/>
              </a:ext>
            </a:extLst>
          </p:cNvPr>
          <p:cNvSpPr txBox="1">
            <a:spLocks/>
          </p:cNvSpPr>
          <p:nvPr/>
        </p:nvSpPr>
        <p:spPr>
          <a:xfrm>
            <a:off x="5908423" y="136019"/>
            <a:ext cx="5124595" cy="1117432"/>
          </a:xfrm>
          <a:prstGeom prst="rect">
            <a:avLst/>
          </a:prstGeom>
        </p:spPr>
        <p:txBody>
          <a:bodyPr lIns="0" bIns="0" anchor="b">
            <a:no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pPr>
              <a:lnSpc>
                <a:spcPct val="100000"/>
              </a:lnSpc>
              <a:spcAft>
                <a:spcPts val="600"/>
              </a:spcAft>
            </a:pPr>
            <a:r>
              <a:rPr lang="en-US" altLang="en-US" sz="1400" cap="none" spc="10" dirty="0">
                <a:solidFill>
                  <a:schemeClr val="accent1"/>
                </a:solidFill>
                <a:latin typeface="+mj-lt"/>
              </a:rPr>
              <a:t>Critical Illness Insurance</a:t>
            </a:r>
          </a:p>
          <a:p>
            <a:r>
              <a:rPr lang="en-US" sz="2800" cap="none" spc="100" dirty="0">
                <a:solidFill>
                  <a:schemeClr val="accent1"/>
                </a:solidFill>
                <a:latin typeface="+mj-lt"/>
                <a:cs typeface="Arial" panose="020B0604020202020204" pitchFamily="34" charset="0"/>
              </a:rPr>
              <a:t>Critical Illness Benefits</a:t>
            </a:r>
          </a:p>
        </p:txBody>
      </p:sp>
      <p:sp>
        <p:nvSpPr>
          <p:cNvPr id="5" name="Rectangle 4">
            <a:extLst>
              <a:ext uri="{FF2B5EF4-FFF2-40B4-BE49-F238E27FC236}">
                <a16:creationId xmlns:a16="http://schemas.microsoft.com/office/drawing/2014/main" id="{0A6AFCE5-6C1F-910C-2A43-6768A617B219}"/>
              </a:ext>
            </a:extLst>
          </p:cNvPr>
          <p:cNvSpPr/>
          <p:nvPr/>
        </p:nvSpPr>
        <p:spPr>
          <a:xfrm>
            <a:off x="5681931" y="521930"/>
            <a:ext cx="95117"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descr="Healthcare professional talking to a patient in bed">
            <a:extLst>
              <a:ext uri="{FF2B5EF4-FFF2-40B4-BE49-F238E27FC236}">
                <a16:creationId xmlns:a16="http://schemas.microsoft.com/office/drawing/2014/main" id="{192B9B21-E50F-0869-9790-9B8C0B99F0A7}"/>
              </a:ext>
            </a:extLst>
          </p:cNvPr>
          <p:cNvPicPr>
            <a:picLocks noChangeAspect="1"/>
          </p:cNvPicPr>
          <p:nvPr/>
        </p:nvPicPr>
        <p:blipFill>
          <a:blip r:embed="rId3"/>
          <a:stretch>
            <a:fillRect/>
          </a:stretch>
        </p:blipFill>
        <p:spPr>
          <a:xfrm>
            <a:off x="0" y="1482288"/>
            <a:ext cx="5621154" cy="3747436"/>
          </a:xfrm>
          <a:prstGeom prst="rect">
            <a:avLst/>
          </a:prstGeom>
        </p:spPr>
      </p:pic>
    </p:spTree>
    <p:extLst>
      <p:ext uri="{BB962C8B-B14F-4D97-AF65-F5344CB8AC3E}">
        <p14:creationId xmlns:p14="http://schemas.microsoft.com/office/powerpoint/2010/main" val="4205520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8C87D4-B69E-FE64-9A62-E7F07E247A47}"/>
              </a:ext>
            </a:extLst>
          </p:cNvPr>
          <p:cNvSpPr txBox="1"/>
          <p:nvPr/>
        </p:nvSpPr>
        <p:spPr>
          <a:xfrm>
            <a:off x="237037" y="5751985"/>
            <a:ext cx="10649817" cy="759182"/>
          </a:xfrm>
          <a:prstGeom prst="rect">
            <a:avLst/>
          </a:prstGeom>
          <a:noFill/>
        </p:spPr>
        <p:txBody>
          <a:bodyPr wrap="square">
            <a:spAutoFit/>
          </a:bodyPr>
          <a:lstStyle/>
          <a:p>
            <a:pPr algn="l">
              <a:spcAft>
                <a:spcPts val="400"/>
              </a:spcAft>
            </a:pPr>
            <a:r>
              <a:rPr lang="en-US" sz="800" dirty="0"/>
              <a:t>THIS POLICY PROVIDES LIMITED BENEFITS FOR SPECIFIED DISEASES ONLY. This limited benefit plan (1) does not constitute major medical coverage, and (2) does not satisfy the individual mandate of the Affordable Care Act (ACA) because the coverage does not meet the requirements of minimum essential coverage. In New York: This policy provides limited benefits health insurance only. It does NOT provide basic hospital, basic medical or major medical insurance as defined by the New York State Department of Financial Services.</a:t>
            </a:r>
            <a:br>
              <a:rPr lang="en-US" sz="800" dirty="0"/>
            </a:br>
            <a:r>
              <a:rPr lang="en-US" sz="800" dirty="0"/>
              <a:t>*Critical Illness is referred to as “Specified Disease” in New York</a:t>
            </a:r>
          </a:p>
          <a:p>
            <a:pPr>
              <a:spcAft>
                <a:spcPts val="400"/>
              </a:spcAft>
            </a:pPr>
            <a:r>
              <a:rPr lang="en-US" sz="800" dirty="0"/>
              <a:t>Critical Illness Form Series includes GBD-2600, GBD-2700, GBD-3600, GBD-3700, or state equivalent.</a:t>
            </a:r>
          </a:p>
        </p:txBody>
      </p:sp>
      <p:sp>
        <p:nvSpPr>
          <p:cNvPr id="5" name="Text Placeholder 2">
            <a:extLst>
              <a:ext uri="{FF2B5EF4-FFF2-40B4-BE49-F238E27FC236}">
                <a16:creationId xmlns:a16="http://schemas.microsoft.com/office/drawing/2014/main" id="{4C61B28C-53F8-7E0C-3467-DCD711B394CD}"/>
              </a:ext>
            </a:extLst>
          </p:cNvPr>
          <p:cNvSpPr txBox="1">
            <a:spLocks/>
          </p:cNvSpPr>
          <p:nvPr/>
        </p:nvSpPr>
        <p:spPr>
          <a:xfrm>
            <a:off x="237037" y="6492240"/>
            <a:ext cx="10119360" cy="174222"/>
          </a:xfrm>
          <a:prstGeom prst="rect">
            <a:avLst/>
          </a:prstGeom>
        </p:spPr>
        <p:txBody>
          <a:bodyPr/>
          <a:lstStyle>
            <a:lvl1pPr marL="182880" indent="-182880" algn="l" defTabSz="914400" rtl="0" eaLnBrk="1" latinLnBrk="0" hangingPunct="1">
              <a:lnSpc>
                <a:spcPct val="100000"/>
              </a:lnSpc>
              <a:spcBef>
                <a:spcPts val="12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2pPr>
            <a:lvl3pPr marL="109728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3pPr>
            <a:lvl4pPr marL="14630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1920240"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484848"/>
                </a:solidFill>
                <a:latin typeface="+mn-lt"/>
                <a:cs typeface="Arial Narrow" panose="020B0604020202020204" pitchFamily="34" charset="0"/>
              </a:rPr>
              <a:t>438220 09/24 © 2024 The Hartford. Confidential. No part of this document may be reproduced, published or posted without the permission of The Hartford. </a:t>
            </a:r>
          </a:p>
        </p:txBody>
      </p:sp>
      <p:sp>
        <p:nvSpPr>
          <p:cNvPr id="17" name="Slide Number Placeholder 16">
            <a:extLst>
              <a:ext uri="{FF2B5EF4-FFF2-40B4-BE49-F238E27FC236}">
                <a16:creationId xmlns:a16="http://schemas.microsoft.com/office/drawing/2014/main" id="{7A185B1C-3DAE-8D15-3F90-244BADF19D15}"/>
              </a:ext>
            </a:extLst>
          </p:cNvPr>
          <p:cNvSpPr>
            <a:spLocks noGrp="1"/>
          </p:cNvSpPr>
          <p:nvPr>
            <p:ph type="sldNum" sz="quarter" idx="4"/>
          </p:nvPr>
        </p:nvSpPr>
        <p:spPr/>
        <p:txBody>
          <a:bodyPr/>
          <a:lstStyle/>
          <a:p>
            <a:fld id="{B6111AC5-A6EA-4123-B1C6-358C02E6D565}" type="slidenum">
              <a:rPr lang="en-US" smtClean="0"/>
              <a:pPr/>
              <a:t>9</a:t>
            </a:fld>
            <a:endParaRPr lang="en-US"/>
          </a:p>
        </p:txBody>
      </p:sp>
      <p:sp>
        <p:nvSpPr>
          <p:cNvPr id="7" name="Title 1">
            <a:extLst>
              <a:ext uri="{FF2B5EF4-FFF2-40B4-BE49-F238E27FC236}">
                <a16:creationId xmlns:a16="http://schemas.microsoft.com/office/drawing/2014/main" id="{C2E1AF08-4323-8AC1-9718-1A48471B79A3}"/>
              </a:ext>
            </a:extLst>
          </p:cNvPr>
          <p:cNvSpPr txBox="1">
            <a:spLocks/>
          </p:cNvSpPr>
          <p:nvPr/>
        </p:nvSpPr>
        <p:spPr>
          <a:xfrm>
            <a:off x="1203873" y="48991"/>
            <a:ext cx="5124595" cy="1117432"/>
          </a:xfrm>
          <a:prstGeom prst="rect">
            <a:avLst/>
          </a:prstGeom>
        </p:spPr>
        <p:txBody>
          <a:bodyPr lIns="0" bIns="0" anchor="b">
            <a:noAutofit/>
          </a:bodyPr>
          <a:lstStyle>
            <a:lvl1pPr algn="l" defTabSz="914400" rtl="0" eaLnBrk="1" latinLnBrk="0" hangingPunct="1">
              <a:lnSpc>
                <a:spcPct val="90000"/>
              </a:lnSpc>
              <a:spcBef>
                <a:spcPct val="0"/>
              </a:spcBef>
              <a:buNone/>
              <a:defRPr sz="2400" kern="1200" cap="all" baseline="0">
                <a:solidFill>
                  <a:schemeClr val="bg1"/>
                </a:solidFill>
                <a:latin typeface="Gotham Medium" pitchFamily="2" charset="0"/>
                <a:ea typeface="+mj-ea"/>
                <a:cs typeface="+mj-cs"/>
              </a:defRPr>
            </a:lvl1pPr>
          </a:lstStyle>
          <a:p>
            <a:pPr>
              <a:lnSpc>
                <a:spcPct val="100000"/>
              </a:lnSpc>
              <a:spcAft>
                <a:spcPts val="600"/>
              </a:spcAft>
            </a:pPr>
            <a:r>
              <a:rPr lang="en-US" altLang="en-US" sz="1400" cap="none" spc="10" dirty="0">
                <a:latin typeface="+mj-lt"/>
              </a:rPr>
              <a:t>Critical Illness Insurance</a:t>
            </a:r>
          </a:p>
          <a:p>
            <a:r>
              <a:rPr lang="en-US" sz="2800" cap="none" spc="100" dirty="0">
                <a:latin typeface="+mj-lt"/>
                <a:cs typeface="Arial" panose="020B0604020202020204" pitchFamily="34" charset="0"/>
              </a:rPr>
              <a:t>Critical Illness Benefits</a:t>
            </a:r>
          </a:p>
        </p:txBody>
      </p:sp>
      <p:sp>
        <p:nvSpPr>
          <p:cNvPr id="9" name="Rectangle 8">
            <a:extLst>
              <a:ext uri="{FF2B5EF4-FFF2-40B4-BE49-F238E27FC236}">
                <a16:creationId xmlns:a16="http://schemas.microsoft.com/office/drawing/2014/main" id="{122B1DF0-D08B-B0C2-1182-AEC913CB9CC1}"/>
              </a:ext>
            </a:extLst>
          </p:cNvPr>
          <p:cNvSpPr/>
          <p:nvPr/>
        </p:nvSpPr>
        <p:spPr>
          <a:xfrm>
            <a:off x="977381" y="434902"/>
            <a:ext cx="95117" cy="7315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Rectangle 3">
            <a:extLst>
              <a:ext uri="{FF2B5EF4-FFF2-40B4-BE49-F238E27FC236}">
                <a16:creationId xmlns:a16="http://schemas.microsoft.com/office/drawing/2014/main" id="{1819103C-1EEF-C6F5-C410-760F0E29EC2A}"/>
              </a:ext>
            </a:extLst>
          </p:cNvPr>
          <p:cNvSpPr txBox="1">
            <a:spLocks noChangeArrowheads="1"/>
          </p:cNvSpPr>
          <p:nvPr/>
        </p:nvSpPr>
        <p:spPr bwMode="auto">
          <a:xfrm>
            <a:off x="1165918" y="1661521"/>
            <a:ext cx="4636772" cy="2267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har char="•"/>
              <a:defRPr>
                <a:solidFill>
                  <a:schemeClr val="tx1"/>
                </a:solidFill>
                <a:latin typeface="+mn-lt"/>
                <a:ea typeface="+mn-ea"/>
                <a:cs typeface="+mn-cs"/>
              </a:defRPr>
            </a:lvl1pPr>
            <a:lvl2pPr marL="747713"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eaLnBrk="1" hangingPunct="1">
              <a:spcBef>
                <a:spcPts val="600"/>
              </a:spcBef>
              <a:spcAft>
                <a:spcPts val="600"/>
              </a:spcAft>
              <a:buNone/>
            </a:pPr>
            <a:r>
              <a:rPr lang="en-US" altLang="en-US" sz="1600" b="1" kern="0" dirty="0">
                <a:solidFill>
                  <a:schemeClr val="bg1"/>
                </a:solidFill>
                <a:cs typeface="Arial" panose="020B0604020202020204" pitchFamily="34" charset="0"/>
              </a:rPr>
              <a:t>How can I purchase coverage?</a:t>
            </a:r>
          </a:p>
          <a:p>
            <a:pPr marL="0" indent="0" eaLnBrk="1" hangingPunct="1">
              <a:spcBef>
                <a:spcPts val="0"/>
              </a:spcBef>
              <a:spcAft>
                <a:spcPts val="0"/>
              </a:spcAft>
              <a:buNone/>
            </a:pPr>
            <a:r>
              <a:rPr lang="en-US" altLang="en-US" sz="1600" kern="0" dirty="0">
                <a:solidFill>
                  <a:schemeClr val="bg1"/>
                </a:solidFill>
                <a:cs typeface="Arial" panose="020B0604020202020204" pitchFamily="34" charset="0"/>
              </a:rPr>
              <a:t>You may elect coverage for yourself, your spouse, and your dependent children during this enrollment period.</a:t>
            </a:r>
          </a:p>
          <a:p>
            <a:pPr marL="0" indent="0" eaLnBrk="1" hangingPunct="1">
              <a:spcBef>
                <a:spcPts val="0"/>
              </a:spcBef>
              <a:spcAft>
                <a:spcPts val="0"/>
              </a:spcAft>
              <a:buNone/>
            </a:pPr>
            <a:endParaRPr lang="en-US" altLang="en-US" sz="1600" kern="0" dirty="0">
              <a:solidFill>
                <a:schemeClr val="bg1"/>
              </a:solidFill>
              <a:cs typeface="Arial" panose="020B0604020202020204" pitchFamily="34" charset="0"/>
            </a:endParaRPr>
          </a:p>
          <a:p>
            <a:pPr marL="0" indent="0">
              <a:spcBef>
                <a:spcPts val="0"/>
              </a:spcBef>
              <a:spcAft>
                <a:spcPts val="0"/>
              </a:spcAft>
              <a:buNone/>
            </a:pPr>
            <a:r>
              <a:rPr lang="en-US" altLang="en-US" sz="1600" b="1" kern="0" dirty="0">
                <a:solidFill>
                  <a:schemeClr val="bg1"/>
                </a:solidFill>
                <a:cs typeface="Arial" panose="020B0604020202020204" pitchFamily="34" charset="0"/>
              </a:rPr>
              <a:t>Who’s eligible?</a:t>
            </a:r>
          </a:p>
          <a:p>
            <a:pPr marL="0" indent="0">
              <a:spcBef>
                <a:spcPts val="600"/>
              </a:spcBef>
              <a:spcAft>
                <a:spcPts val="600"/>
              </a:spcAft>
              <a:buNone/>
            </a:pPr>
            <a:r>
              <a:rPr lang="en-US" sz="1600" dirty="0">
                <a:solidFill>
                  <a:schemeClr val="bg1"/>
                </a:solidFill>
                <a:cs typeface="Times New Roman" panose="02020603050405020304" pitchFamily="18" charset="0"/>
              </a:rPr>
              <a:t>All Active Full-Time Employees who work at least 35 hours per week or Part-Time Employees who work at least 30 hours per week on a regularly scheduled basis.</a:t>
            </a:r>
          </a:p>
          <a:p>
            <a:pPr marL="0" indent="0">
              <a:spcBef>
                <a:spcPts val="600"/>
              </a:spcBef>
              <a:spcAft>
                <a:spcPts val="600"/>
              </a:spcAft>
              <a:buNone/>
            </a:pPr>
            <a:endParaRPr lang="en-US" altLang="en-US" sz="1600" kern="0" dirty="0">
              <a:solidFill>
                <a:schemeClr val="bg1"/>
              </a:solidFill>
              <a:cs typeface="Arial" panose="020B0604020202020204" pitchFamily="34" charset="0"/>
            </a:endParaRPr>
          </a:p>
        </p:txBody>
      </p:sp>
      <p:sp>
        <p:nvSpPr>
          <p:cNvPr id="10" name="TextBox 9">
            <a:extLst>
              <a:ext uri="{FF2B5EF4-FFF2-40B4-BE49-F238E27FC236}">
                <a16:creationId xmlns:a16="http://schemas.microsoft.com/office/drawing/2014/main" id="{1891E758-F17E-2C8E-3E21-43AE527F101A}"/>
              </a:ext>
            </a:extLst>
          </p:cNvPr>
          <p:cNvSpPr txBox="1"/>
          <p:nvPr/>
        </p:nvSpPr>
        <p:spPr>
          <a:xfrm>
            <a:off x="6411589" y="1094155"/>
            <a:ext cx="4973378" cy="3816429"/>
          </a:xfrm>
          <a:prstGeom prst="rect">
            <a:avLst/>
          </a:prstGeom>
          <a:noFill/>
        </p:spPr>
        <p:txBody>
          <a:bodyPr wrap="square">
            <a:spAutoFit/>
          </a:bodyPr>
          <a:lstStyle/>
          <a:p>
            <a:pPr>
              <a:spcBef>
                <a:spcPts val="600"/>
              </a:spcBef>
              <a:spcAft>
                <a:spcPts val="600"/>
              </a:spcAft>
            </a:pPr>
            <a:r>
              <a:rPr lang="en-US" altLang="en-US" sz="1600" b="1" kern="0" dirty="0">
                <a:solidFill>
                  <a:schemeClr val="bg1"/>
                </a:solidFill>
                <a:cs typeface="Arial" panose="020B0604020202020204" pitchFamily="34" charset="0"/>
              </a:rPr>
              <a:t>Coverage Amount Options</a:t>
            </a:r>
          </a:p>
          <a:p>
            <a:pPr>
              <a:spcBef>
                <a:spcPts val="600"/>
              </a:spcBef>
              <a:spcAft>
                <a:spcPts val="600"/>
              </a:spcAft>
            </a:pPr>
            <a:r>
              <a:rPr lang="en-US" altLang="en-US" sz="1600" kern="0" dirty="0">
                <a:solidFill>
                  <a:schemeClr val="bg1"/>
                </a:solidFill>
                <a:cs typeface="Arial" panose="020B0604020202020204" pitchFamily="34" charset="0"/>
              </a:rPr>
              <a:t>Employee: Increments of $5,000, subject to a minimum of $10,000 and a maximum of $30,000</a:t>
            </a:r>
          </a:p>
          <a:p>
            <a:pPr>
              <a:spcBef>
                <a:spcPts val="600"/>
              </a:spcBef>
              <a:spcAft>
                <a:spcPts val="600"/>
              </a:spcAft>
            </a:pPr>
            <a:r>
              <a:rPr lang="en-US" altLang="en-US" sz="1600" kern="0" dirty="0">
                <a:solidFill>
                  <a:schemeClr val="bg1"/>
                </a:solidFill>
                <a:cs typeface="Arial" panose="020B0604020202020204" pitchFamily="34" charset="0"/>
              </a:rPr>
              <a:t>Spouse: 50% of Employee amount</a:t>
            </a:r>
          </a:p>
          <a:p>
            <a:pPr>
              <a:spcBef>
                <a:spcPts val="600"/>
              </a:spcBef>
              <a:spcAft>
                <a:spcPts val="600"/>
              </a:spcAft>
            </a:pPr>
            <a:r>
              <a:rPr lang="en-US" altLang="en-US" sz="1600" kern="0" dirty="0">
                <a:solidFill>
                  <a:schemeClr val="bg1"/>
                </a:solidFill>
                <a:cs typeface="Arial" panose="020B0604020202020204" pitchFamily="34" charset="0"/>
              </a:rPr>
              <a:t>Dependent Child(ren): 50% of Employee amount</a:t>
            </a:r>
          </a:p>
          <a:p>
            <a:pPr>
              <a:spcBef>
                <a:spcPts val="600"/>
              </a:spcBef>
              <a:spcAft>
                <a:spcPts val="600"/>
              </a:spcAft>
            </a:pPr>
            <a:r>
              <a:rPr lang="en-US" altLang="en-US" sz="1600" b="1" kern="0" dirty="0">
                <a:solidFill>
                  <a:schemeClr val="bg1"/>
                </a:solidFill>
                <a:cs typeface="Arial" panose="020B0604020202020204" pitchFamily="34" charset="0"/>
              </a:rPr>
              <a:t>Guaranteed issue?</a:t>
            </a:r>
          </a:p>
          <a:p>
            <a:pPr marL="0" indent="0">
              <a:buNone/>
            </a:pPr>
            <a:r>
              <a:rPr lang="en-US" altLang="en-US" sz="1600" kern="0" dirty="0">
                <a:solidFill>
                  <a:schemeClr val="bg1"/>
                </a:solidFill>
                <a:cs typeface="Arial" panose="020B0604020202020204" pitchFamily="34" charset="0"/>
              </a:rPr>
              <a:t>Critical Illness coverage is available with no medical evidence required.</a:t>
            </a:r>
            <a:br>
              <a:rPr lang="en-US" altLang="en-US" sz="1600" kern="0" dirty="0">
                <a:solidFill>
                  <a:schemeClr val="bg1"/>
                </a:solidFill>
                <a:highlight>
                  <a:srgbClr val="FF0000"/>
                </a:highlight>
                <a:cs typeface="Arial" panose="020B0604020202020204" pitchFamily="34" charset="0"/>
              </a:rPr>
            </a:br>
            <a:endParaRPr lang="en-US" altLang="en-US" sz="1600" kern="0" dirty="0">
              <a:solidFill>
                <a:schemeClr val="bg1"/>
              </a:solidFill>
              <a:highlight>
                <a:srgbClr val="FF0000"/>
              </a:highlight>
              <a:cs typeface="Arial" panose="020B0604020202020204" pitchFamily="34" charset="0"/>
            </a:endParaRPr>
          </a:p>
          <a:p>
            <a:pPr marL="0" indent="0">
              <a:buNone/>
            </a:pPr>
            <a:r>
              <a:rPr lang="en-US" altLang="en-US" sz="1600" b="1" kern="0" dirty="0">
                <a:solidFill>
                  <a:schemeClr val="bg1"/>
                </a:solidFill>
                <a:cs typeface="Arial" panose="020B0604020202020204" pitchFamily="34" charset="0"/>
              </a:rPr>
              <a:t>Can I take the coverage if I leave </a:t>
            </a:r>
            <a:br>
              <a:rPr lang="en-US" altLang="en-US" sz="1600" b="1" kern="0" dirty="0">
                <a:solidFill>
                  <a:schemeClr val="bg1"/>
                </a:solidFill>
                <a:cs typeface="Arial" panose="020B0604020202020204" pitchFamily="34" charset="0"/>
              </a:rPr>
            </a:br>
            <a:r>
              <a:rPr lang="en-US" altLang="en-US" sz="1600" b="1" kern="0" dirty="0">
                <a:solidFill>
                  <a:schemeClr val="bg1"/>
                </a:solidFill>
                <a:cs typeface="Arial" panose="020B0604020202020204" pitchFamily="34" charset="0"/>
              </a:rPr>
              <a:t>my job?</a:t>
            </a:r>
          </a:p>
          <a:p>
            <a:pPr marL="0" indent="0">
              <a:spcBef>
                <a:spcPts val="600"/>
              </a:spcBef>
              <a:spcAft>
                <a:spcPts val="600"/>
              </a:spcAft>
              <a:buNone/>
            </a:pPr>
            <a:r>
              <a:rPr lang="en-US" altLang="en-US" sz="1600" kern="0" dirty="0">
                <a:solidFill>
                  <a:schemeClr val="bg1"/>
                </a:solidFill>
                <a:cs typeface="Arial" panose="020B0604020202020204" pitchFamily="34" charset="0"/>
              </a:rPr>
              <a:t>Yes, portability is available for this coverage.</a:t>
            </a:r>
          </a:p>
        </p:txBody>
      </p:sp>
    </p:spTree>
    <p:extLst>
      <p:ext uri="{BB962C8B-B14F-4D97-AF65-F5344CB8AC3E}">
        <p14:creationId xmlns:p14="http://schemas.microsoft.com/office/powerpoint/2010/main" val="2095964863"/>
      </p:ext>
    </p:extLst>
  </p:cSld>
  <p:clrMapOvr>
    <a:masterClrMapping/>
  </p:clrMapOvr>
</p:sld>
</file>

<file path=ppt/theme/theme1.xml><?xml version="1.0" encoding="utf-8"?>
<a:theme xmlns:a="http://schemas.openxmlformats.org/drawingml/2006/main" name="The Hartford Theme">
  <a:themeElements>
    <a:clrScheme name="HIG Theme Colors">
      <a:dk1>
        <a:srgbClr val="000000"/>
      </a:dk1>
      <a:lt1>
        <a:srgbClr val="FFFFFF"/>
      </a:lt1>
      <a:dk2>
        <a:srgbClr val="75013F"/>
      </a:dk2>
      <a:lt2>
        <a:srgbClr val="EAE5DF"/>
      </a:lt2>
      <a:accent1>
        <a:srgbClr val="75013F"/>
      </a:accent1>
      <a:accent2>
        <a:srgbClr val="FE3082"/>
      </a:accent2>
      <a:accent3>
        <a:srgbClr val="EAE4DE"/>
      </a:accent3>
      <a:accent4>
        <a:srgbClr val="BA809F"/>
      </a:accent4>
      <a:accent5>
        <a:srgbClr val="FE97C0"/>
      </a:accent5>
      <a:accent6>
        <a:srgbClr val="F3F2EF"/>
      </a:accent6>
      <a:hlink>
        <a:srgbClr val="0D5996"/>
      </a:hlink>
      <a:folHlink>
        <a:srgbClr val="0D5996"/>
      </a:folHlink>
    </a:clrScheme>
    <a:fontScheme name="The Hartford Fonts">
      <a:majorFont>
        <a:latin typeface="Trust Hartford Serif"/>
        <a:ea typeface=""/>
        <a:cs typeface=""/>
      </a:majorFont>
      <a:minorFont>
        <a:latin typeface="Trust Hartford Sans"/>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urgundy">
      <a:srgbClr val="75013F"/>
    </a:custClr>
    <a:custClr name="Pink">
      <a:srgbClr val="FE3082"/>
    </a:custClr>
    <a:custClr name="Tan">
      <a:srgbClr val="EBE5DF"/>
    </a:custClr>
    <a:custClr name="Tangerine">
      <a:srgbClr val="F59900"/>
    </a:custClr>
    <a:custClr name="Burnt Orange">
      <a:srgbClr val="BF4A24"/>
    </a:custClr>
    <a:custClr name="Yellow Green">
      <a:srgbClr val="7A9900"/>
    </a:custClr>
    <a:custClr name="Dark Yellow Green">
      <a:srgbClr val="367A3D"/>
    </a:custClr>
    <a:custClr name="Green">
      <a:srgbClr val="3DA373"/>
    </a:custClr>
    <a:custClr name="Dark Green">
      <a:srgbClr val="12543D"/>
    </a:custClr>
    <a:custClr name="Light Blue">
      <a:srgbClr val="73A3C2"/>
    </a:custClr>
    <a:custClr name="Dark Blue">
      <a:srgbClr val="1C2E5E"/>
    </a:custClr>
    <a:custClr name="Grey">
      <a:srgbClr val="808080"/>
    </a:custClr>
  </a:custClrLst>
  <a:extLst>
    <a:ext uri="{05A4C25C-085E-4340-85A3-A5531E510DB2}">
      <thm15:themeFamily xmlns:thm15="http://schemas.microsoft.com/office/thememl/2012/main" name="Presentation7" id="{74431F62-FD56-3B4D-AD26-FA380D69594A}" vid="{C4110F3B-7BB0-2445-8A70-647A2FBDC3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Hartford Team Document" ma:contentTypeID="0x0101008C2F0BE0BE757C49BC23E06D9BC739EE00D9ED7CC1CA8BD848AC75F1800D8E1428" ma:contentTypeVersion="49" ma:contentTypeDescription="Team Site - document content type" ma:contentTypeScope="" ma:versionID="87c4b3ba2467a211098b0ad45d41779d">
  <xsd:schema xmlns:xsd="http://www.w3.org/2001/XMLSchema" xmlns:xs="http://www.w3.org/2001/XMLSchema" xmlns:p="http://schemas.microsoft.com/office/2006/metadata/properties" xmlns:ns2="9ad6a0f8-f5a1-4ed1-97c4-0c9f31f1dfbc" xmlns:ns3="0b640b1e-d32f-473a-90a0-3724de57bdb2" xmlns:ns4="65a51801-ec80-49bd-9bc3-86cb9f3d0aa5" targetNamespace="http://schemas.microsoft.com/office/2006/metadata/properties" ma:root="true" ma:fieldsID="789873dde252dae8303ad68826333a6e" ns2:_="" ns3:_="" ns4:_="">
    <xsd:import namespace="9ad6a0f8-f5a1-4ed1-97c4-0c9f31f1dfbc"/>
    <xsd:import namespace="0b640b1e-d32f-473a-90a0-3724de57bdb2"/>
    <xsd:import namespace="65a51801-ec80-49bd-9bc3-86cb9f3d0aa5"/>
    <xsd:element name="properties">
      <xsd:complexType>
        <xsd:sequence>
          <xsd:element name="documentManagement">
            <xsd:complexType>
              <xsd:all>
                <xsd:element ref="ns2:RecordClassification" minOccurs="0"/>
                <xsd:element ref="ns2:SecurityClassification" minOccurs="0"/>
                <xsd:element ref="ns3:le2ab21d9c04474faf641b2326df0408" minOccurs="0"/>
                <xsd:element ref="ns4:TaxCatchAll" minOccurs="0"/>
                <xsd:element ref="ns4:TaxCatchAllLabel" minOccurs="0"/>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6a0f8-f5a1-4ed1-97c4-0c9f31f1dfbc" elementFormDefault="qualified">
    <xsd:import namespace="http://schemas.microsoft.com/office/2006/documentManagement/types"/>
    <xsd:import namespace="http://schemas.microsoft.com/office/infopath/2007/PartnerControls"/>
    <xsd:element name="RecordClassification" ma:index="8" nillable="true" ma:displayName="Record Classification" ma:default="Work In Progress" ma:format="Dropdown" ma:internalName="RecordClassification" ma:readOnly="false">
      <xsd:simpleType>
        <xsd:restriction base="dms:Choice">
          <xsd:enumeration value="Work In Progress"/>
          <xsd:enumeration value="Unofficial Record"/>
          <xsd:enumeration value="Official Record"/>
        </xsd:restriction>
      </xsd:simpleType>
    </xsd:element>
    <xsd:element name="SecurityClassification" ma:index="9" nillable="true" ma:displayName="Security Classification" ma:default="Internal Use" ma:format="Dropdown" ma:internalName="SecurityClassification" ma:readOnly="false">
      <xsd:simpleType>
        <xsd:restriction base="dms:Choice">
          <xsd:enumeration value="Public Data"/>
          <xsd:enumeration value="Restricted Data"/>
          <xsd:enumeration value="Sensitive Data"/>
          <xsd:enumeration value="Internal Use"/>
        </xsd:restrictio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40b1e-d32f-473a-90a0-3724de57bdb2" elementFormDefault="qualified">
    <xsd:import namespace="http://schemas.microsoft.com/office/2006/documentManagement/types"/>
    <xsd:import namespace="http://schemas.microsoft.com/office/infopath/2007/PartnerControls"/>
    <xsd:element name="le2ab21d9c04474faf641b2326df0408" ma:index="10" nillable="true" ma:taxonomy="true" ma:internalName="le2ab21d9c04474faf641b2326df0408" ma:taxonomyFieldName="HIG_RetentionCode" ma:displayName="Retention Code" ma:readOnly="false" ma:fieldId="{5e2ab21d-9c04-474f-af64-1b2326df0408}" ma:sspId="80c56ab5-1ab2-4a8e-bda2-ee42cffeb21c" ma:termSetId="0e048ef0-ba59-4f74-9121-af9eb4ffc899" ma:anchorId="7cf213ec-c3f3-41e1-9a04-a8c3712f58db" ma:open="false" ma:isKeyword="false">
      <xsd:complexType>
        <xsd:sequence>
          <xsd:element ref="pc:Terms" minOccurs="0" maxOccurs="1"/>
        </xsd:sequence>
      </xsd:complex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AutoTags" ma:index="22" nillable="true" ma:displayName="Tags" ma:internalName="MediaServiceAutoTags"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0c56ab5-1ab2-4a8e-bda2-ee42cffeb21c" ma:termSetId="09814cd3-568e-fe90-9814-8d621ff8fb84" ma:anchorId="fba54fb3-c3e1-fe81-a776-ca4b69148c4d" ma:open="true" ma:isKeyword="false">
      <xsd:complexType>
        <xsd:sequence>
          <xsd:element ref="pc:Terms" minOccurs="0" maxOccurs="1"/>
        </xsd:sequence>
      </xsd:complex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a51801-ec80-49bd-9bc3-86cb9f3d0aa5"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e2515b98-d29b-49c6-839a-0c8db3d2dc14}" ma:internalName="TaxCatchAll" ma:readOnly="false" ma:showField="CatchAllData" ma:web="9ad6a0f8-f5a1-4ed1-97c4-0c9f31f1dfbc">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e2515b98-d29b-49c6-839a-0c8db3d2dc14}" ma:internalName="TaxCatchAllLabel" ma:readOnly="false" ma:showField="CatchAllDataLabel" ma:web="9ad6a0f8-f5a1-4ed1-97c4-0c9f31f1df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cordClassification xmlns="9ad6a0f8-f5a1-4ed1-97c4-0c9f31f1dfbc">Work In Progress</RecordClassification>
    <SecurityClassification xmlns="9ad6a0f8-f5a1-4ed1-97c4-0c9f31f1dfbc">Internal Use</SecurityClassification>
    <le2ab21d9c04474faf641b2326df0408 xmlns="0b640b1e-d32f-473a-90a0-3724de57bdb2">
      <Terms xmlns="http://schemas.microsoft.com/office/infopath/2007/PartnerControls"/>
    </le2ab21d9c04474faf641b2326df0408>
    <TaxCatchAllLabel xmlns="65a51801-ec80-49bd-9bc3-86cb9f3d0aa5" xsi:nil="true"/>
    <lcf76f155ced4ddcb4097134ff3c332f xmlns="0b640b1e-d32f-473a-90a0-3724de57bdb2">
      <Terms xmlns="http://schemas.microsoft.com/office/infopath/2007/PartnerControls"/>
    </lcf76f155ced4ddcb4097134ff3c332f>
    <TaxCatchAll xmlns="65a51801-ec80-49bd-9bc3-86cb9f3d0aa5" xsi:nil="true"/>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FAD50CFB-DA46-4246-9EB4-C9C9A1F9B4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6a0f8-f5a1-4ed1-97c4-0c9f31f1dfbc"/>
    <ds:schemaRef ds:uri="0b640b1e-d32f-473a-90a0-3724de57bdb2"/>
    <ds:schemaRef ds:uri="65a51801-ec80-49bd-9bc3-86cb9f3d0a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CB4D39-2BB8-4B07-8559-155FED6BCDDC}">
  <ds:schemaRefs>
    <ds:schemaRef ds:uri="http://schemas.microsoft.com/office/2006/metadata/properties"/>
    <ds:schemaRef ds:uri="http://schemas.microsoft.com/office/infopath/2007/PartnerControls"/>
    <ds:schemaRef ds:uri="9ad6a0f8-f5a1-4ed1-97c4-0c9f31f1dfbc"/>
    <ds:schemaRef ds:uri="0b640b1e-d32f-473a-90a0-3724de57bdb2"/>
    <ds:schemaRef ds:uri="65a51801-ec80-49bd-9bc3-86cb9f3d0aa5"/>
  </ds:schemaRefs>
</ds:datastoreItem>
</file>

<file path=customXml/itemProps3.xml><?xml version="1.0" encoding="utf-8"?>
<ds:datastoreItem xmlns:ds="http://schemas.openxmlformats.org/officeDocument/2006/customXml" ds:itemID="{4C658E79-7B34-4542-848B-2DD0ACE8C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1454</TotalTime>
  <Words>3542</Words>
  <Application>Microsoft Office PowerPoint</Application>
  <PresentationFormat>Widescreen</PresentationFormat>
  <Paragraphs>226</Paragraphs>
  <Slides>11</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vt:i4>
      </vt:variant>
    </vt:vector>
  </HeadingPairs>
  <TitlesOfParts>
    <vt:vector size="24" baseType="lpstr">
      <vt:lpstr>Trust Hartford Serif XLight</vt:lpstr>
      <vt:lpstr>Wingdings</vt:lpstr>
      <vt:lpstr>Avenir Next LT Pro</vt:lpstr>
      <vt:lpstr>Trust Hartford Serif</vt:lpstr>
      <vt:lpstr>Trust Hartford Sans</vt:lpstr>
      <vt:lpstr>Trust Hartford Sans Light</vt:lpstr>
      <vt:lpstr>Arial Narrow</vt:lpstr>
      <vt:lpstr>Aptos</vt:lpstr>
      <vt:lpstr>Century Gothic</vt:lpstr>
      <vt:lpstr>Calibri</vt:lpstr>
      <vt:lpstr>Times New Roman</vt:lpstr>
      <vt:lpstr>Arial</vt:lpstr>
      <vt:lpstr>The Hartford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Staubus, Cassie (EB Sales and Distribution)</dc:creator>
  <cp:keywords/>
  <dc:description>Version 1.1
25-BD-2785360 Brand Refresh - HIG Master Template - Widescreen PPT FINAL</dc:description>
  <cp:lastModifiedBy>Patel, Bhavin (EB Sales and Distribution)</cp:lastModifiedBy>
  <cp:revision>35</cp:revision>
  <cp:lastPrinted>2024-04-30T20:31:00Z</cp:lastPrinted>
  <dcterms:created xsi:type="dcterms:W3CDTF">2025-03-18T19:55:09Z</dcterms:created>
  <dcterms:modified xsi:type="dcterms:W3CDTF">2025-10-20T16:20:40Z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abc95db-bf1e-478c-9a3c-6755bed6d9ce_Enabled">
    <vt:lpwstr>true</vt:lpwstr>
  </property>
  <property fmtid="{D5CDD505-2E9C-101B-9397-08002B2CF9AE}" pid="3" name="MSIP_Label_5abc95db-bf1e-478c-9a3c-6755bed6d9ce_SetDate">
    <vt:lpwstr>2025-03-18T20:39:08Z</vt:lpwstr>
  </property>
  <property fmtid="{D5CDD505-2E9C-101B-9397-08002B2CF9AE}" pid="4" name="MSIP_Label_5abc95db-bf1e-478c-9a3c-6755bed6d9ce_Method">
    <vt:lpwstr>Privileged</vt:lpwstr>
  </property>
  <property fmtid="{D5CDD505-2E9C-101B-9397-08002B2CF9AE}" pid="5" name="MSIP_Label_5abc95db-bf1e-478c-9a3c-6755bed6d9ce_Name">
    <vt:lpwstr>CC - Hide Footer</vt:lpwstr>
  </property>
  <property fmtid="{D5CDD505-2E9C-101B-9397-08002B2CF9AE}" pid="6" name="MSIP_Label_5abc95db-bf1e-478c-9a3c-6755bed6d9ce_SiteId">
    <vt:lpwstr>a311fc62-83f4-45f0-9502-1bb2247d4c8d</vt:lpwstr>
  </property>
  <property fmtid="{D5CDD505-2E9C-101B-9397-08002B2CF9AE}" pid="7" name="MSIP_Label_5abc95db-bf1e-478c-9a3c-6755bed6d9ce_ActionId">
    <vt:lpwstr>a5c89228-ad83-4f37-8472-155a9455a8c1</vt:lpwstr>
  </property>
  <property fmtid="{D5CDD505-2E9C-101B-9397-08002B2CF9AE}" pid="8" name="MSIP_Label_5abc95db-bf1e-478c-9a3c-6755bed6d9ce_ContentBits">
    <vt:lpwstr>0</vt:lpwstr>
  </property>
  <property fmtid="{D5CDD505-2E9C-101B-9397-08002B2CF9AE}" pid="9" name="ContentTypeId">
    <vt:lpwstr>0x0101008C2F0BE0BE757C49BC23E06D9BC739EE00D9ED7CC1CA8BD848AC75F1800D8E1428</vt:lpwstr>
  </property>
</Properties>
</file>