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4"/>
  </p:sldMasterIdLst>
  <p:notesMasterIdLst>
    <p:notesMasterId r:id="rId13"/>
  </p:notesMasterIdLst>
  <p:sldIdLst>
    <p:sldId id="582" r:id="rId5"/>
    <p:sldId id="634" r:id="rId6"/>
    <p:sldId id="623" r:id="rId7"/>
    <p:sldId id="632" r:id="rId8"/>
    <p:sldId id="628" r:id="rId9"/>
    <p:sldId id="630" r:id="rId10"/>
    <p:sldId id="631" r:id="rId11"/>
    <p:sldId id="590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8">
          <p15:clr>
            <a:srgbClr val="A4A3A4"/>
          </p15:clr>
        </p15:guide>
        <p15:guide id="2" pos="288">
          <p15:clr>
            <a:srgbClr val="A4A3A4"/>
          </p15:clr>
        </p15:guide>
        <p15:guide id="3" orient="horz" pos="450">
          <p15:clr>
            <a:srgbClr val="A4A3A4"/>
          </p15:clr>
        </p15:guide>
        <p15:guide id="4" orient="horz" pos="1408">
          <p15:clr>
            <a:srgbClr val="A4A3A4"/>
          </p15:clr>
        </p15:guide>
        <p15:guide id="5" orient="horz" pos="2244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B7500D-1405-9863-BAA2-DAA4293AD2B2}" name="Matt Ferrell" initials="MF" userId="S::mferrell@proactive.md::76376f27-3f0d-40b9-966a-010e1e1460fc" providerId="AD"/>
  <p188:author id="{FDEA019D-F0B8-29DB-08DA-96AD1CDBBC55}" name="Leah Edwards" initials="LE" userId="S::ledwards@proactive.md::dfe174bb-b722-4b2b-8e29-047a6d398c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80"/>
    <a:srgbClr val="666666"/>
    <a:srgbClr val="EEF4FB"/>
    <a:srgbClr val="1BBEF0"/>
    <a:srgbClr val="BBB8B7"/>
    <a:srgbClr val="171F96"/>
    <a:srgbClr val="1BABC4"/>
    <a:srgbClr val="BBA695"/>
    <a:srgbClr val="D9D9D9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DA15A-911A-4223-AE58-D7C2712FE0E2}" v="5" dt="2024-08-15T14:21:47.569"/>
  </p1510:revLst>
</p1510:revInfo>
</file>

<file path=ppt/tableStyles.xml><?xml version="1.0" encoding="utf-8"?>
<a:tblStyleLst xmlns:a="http://schemas.openxmlformats.org/drawingml/2006/main" def="{F34A0FD8-87D7-4B37-8551-F4A16E96DE00}">
  <a:tblStyle styleId="{F34A0FD8-87D7-4B37-8551-F4A16E96DE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FEF252-2E1B-4E41-8529-5322855186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58"/>
      </p:cViewPr>
      <p:guideLst>
        <p:guide orient="horz" pos="3088"/>
        <p:guide pos="288"/>
        <p:guide orient="horz" pos="450"/>
        <p:guide orient="horz" pos="1408"/>
        <p:guide orient="horz" pos="22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dra Marler" userId="dab32fa3-8efd-4a1f-865a-cee5e9cf807b" providerId="ADAL" clId="{5D5DA15A-911A-4223-AE58-D7C2712FE0E2}"/>
    <pc:docChg chg="undo custSel addSld delSld modSld">
      <pc:chgData name="Kendra Marler" userId="dab32fa3-8efd-4a1f-865a-cee5e9cf807b" providerId="ADAL" clId="{5D5DA15A-911A-4223-AE58-D7C2712FE0E2}" dt="2024-08-19T14:07:33.748" v="1451" actId="20577"/>
      <pc:docMkLst>
        <pc:docMk/>
      </pc:docMkLst>
      <pc:sldChg chg="addSp delSp modSp mod">
        <pc:chgData name="Kendra Marler" userId="dab32fa3-8efd-4a1f-865a-cee5e9cf807b" providerId="ADAL" clId="{5D5DA15A-911A-4223-AE58-D7C2712FE0E2}" dt="2024-08-15T14:21:47.568" v="1158" actId="1076"/>
        <pc:sldMkLst>
          <pc:docMk/>
          <pc:sldMk cId="2056137914" sldId="582"/>
        </pc:sldMkLst>
        <pc:spChg chg="mod">
          <ac:chgData name="Kendra Marler" userId="dab32fa3-8efd-4a1f-865a-cee5e9cf807b" providerId="ADAL" clId="{5D5DA15A-911A-4223-AE58-D7C2712FE0E2}" dt="2024-08-13T15:09:20.211" v="3" actId="20577"/>
          <ac:spMkLst>
            <pc:docMk/>
            <pc:sldMk cId="2056137914" sldId="582"/>
            <ac:spMk id="178" creationId="{00000000-0000-0000-0000-000000000000}"/>
          </ac:spMkLst>
        </pc:spChg>
        <pc:picChg chg="del">
          <ac:chgData name="Kendra Marler" userId="dab32fa3-8efd-4a1f-865a-cee5e9cf807b" providerId="ADAL" clId="{5D5DA15A-911A-4223-AE58-D7C2712FE0E2}" dt="2024-08-15T14:21:33.071" v="1154" actId="478"/>
          <ac:picMkLst>
            <pc:docMk/>
            <pc:sldMk cId="2056137914" sldId="582"/>
            <ac:picMk id="2" creationId="{644043F4-E56C-3FCA-D625-51B5E9B67FA4}"/>
          </ac:picMkLst>
        </pc:picChg>
        <pc:picChg chg="add mod">
          <ac:chgData name="Kendra Marler" userId="dab32fa3-8efd-4a1f-865a-cee5e9cf807b" providerId="ADAL" clId="{5D5DA15A-911A-4223-AE58-D7C2712FE0E2}" dt="2024-08-15T14:21:37.040" v="1156" actId="571"/>
          <ac:picMkLst>
            <pc:docMk/>
            <pc:sldMk cId="2056137914" sldId="582"/>
            <ac:picMk id="4" creationId="{742D00BC-E48A-41B4-53DE-383419E338C6}"/>
          </ac:picMkLst>
        </pc:picChg>
        <pc:picChg chg="add mod">
          <ac:chgData name="Kendra Marler" userId="dab32fa3-8efd-4a1f-865a-cee5e9cf807b" providerId="ADAL" clId="{5D5DA15A-911A-4223-AE58-D7C2712FE0E2}" dt="2024-08-15T14:21:47.568" v="1158" actId="1076"/>
          <ac:picMkLst>
            <pc:docMk/>
            <pc:sldMk cId="2056137914" sldId="582"/>
            <ac:picMk id="5" creationId="{8FB88239-B588-88C7-967A-1C68EBB8838C}"/>
          </ac:picMkLst>
        </pc:picChg>
      </pc:sldChg>
      <pc:sldChg chg="del">
        <pc:chgData name="Kendra Marler" userId="dab32fa3-8efd-4a1f-865a-cee5e9cf807b" providerId="ADAL" clId="{5D5DA15A-911A-4223-AE58-D7C2712FE0E2}" dt="2024-08-13T15:09:26.066" v="4" actId="2696"/>
        <pc:sldMkLst>
          <pc:docMk/>
          <pc:sldMk cId="2319207490" sldId="588"/>
        </pc:sldMkLst>
      </pc:sldChg>
      <pc:sldChg chg="modSp mod">
        <pc:chgData name="Kendra Marler" userId="dab32fa3-8efd-4a1f-865a-cee5e9cf807b" providerId="ADAL" clId="{5D5DA15A-911A-4223-AE58-D7C2712FE0E2}" dt="2024-08-14T20:41:13.851" v="1059" actId="20577"/>
        <pc:sldMkLst>
          <pc:docMk/>
          <pc:sldMk cId="872622408" sldId="623"/>
        </pc:sldMkLst>
        <pc:spChg chg="mod">
          <ac:chgData name="Kendra Marler" userId="dab32fa3-8efd-4a1f-865a-cee5e9cf807b" providerId="ADAL" clId="{5D5DA15A-911A-4223-AE58-D7C2712FE0E2}" dt="2024-08-14T20:41:13.851" v="1059" actId="20577"/>
          <ac:spMkLst>
            <pc:docMk/>
            <pc:sldMk cId="872622408" sldId="623"/>
            <ac:spMk id="6" creationId="{028E26AD-458B-5348-92BD-AF4D23D5FBF1}"/>
          </ac:spMkLst>
        </pc:spChg>
      </pc:sldChg>
      <pc:sldChg chg="del">
        <pc:chgData name="Kendra Marler" userId="dab32fa3-8efd-4a1f-865a-cee5e9cf807b" providerId="ADAL" clId="{5D5DA15A-911A-4223-AE58-D7C2712FE0E2}" dt="2024-08-13T15:09:29.531" v="5" actId="2696"/>
        <pc:sldMkLst>
          <pc:docMk/>
          <pc:sldMk cId="571619120" sldId="627"/>
        </pc:sldMkLst>
      </pc:sldChg>
      <pc:sldChg chg="modSp mod">
        <pc:chgData name="Kendra Marler" userId="dab32fa3-8efd-4a1f-865a-cee5e9cf807b" providerId="ADAL" clId="{5D5DA15A-911A-4223-AE58-D7C2712FE0E2}" dt="2024-08-14T20:19:22.465" v="937" actId="20577"/>
        <pc:sldMkLst>
          <pc:docMk/>
          <pc:sldMk cId="936061715" sldId="628"/>
        </pc:sldMkLst>
        <pc:spChg chg="mod">
          <ac:chgData name="Kendra Marler" userId="dab32fa3-8efd-4a1f-865a-cee5e9cf807b" providerId="ADAL" clId="{5D5DA15A-911A-4223-AE58-D7C2712FE0E2}" dt="2024-08-14T20:19:22.465" v="937" actId="20577"/>
          <ac:spMkLst>
            <pc:docMk/>
            <pc:sldMk cId="936061715" sldId="628"/>
            <ac:spMk id="6" creationId="{028E26AD-458B-5348-92BD-AF4D23D5FBF1}"/>
          </ac:spMkLst>
        </pc:spChg>
      </pc:sldChg>
      <pc:sldChg chg="del">
        <pc:chgData name="Kendra Marler" userId="dab32fa3-8efd-4a1f-865a-cee5e9cf807b" providerId="ADAL" clId="{5D5DA15A-911A-4223-AE58-D7C2712FE0E2}" dt="2024-08-13T15:09:32.997" v="6" actId="2696"/>
        <pc:sldMkLst>
          <pc:docMk/>
          <pc:sldMk cId="2320091408" sldId="629"/>
        </pc:sldMkLst>
      </pc:sldChg>
      <pc:sldChg chg="modSp mod">
        <pc:chgData name="Kendra Marler" userId="dab32fa3-8efd-4a1f-865a-cee5e9cf807b" providerId="ADAL" clId="{5D5DA15A-911A-4223-AE58-D7C2712FE0E2}" dt="2024-08-19T14:07:33.748" v="1451" actId="20577"/>
        <pc:sldMkLst>
          <pc:docMk/>
          <pc:sldMk cId="306278668" sldId="630"/>
        </pc:sldMkLst>
        <pc:spChg chg="mod">
          <ac:chgData name="Kendra Marler" userId="dab32fa3-8efd-4a1f-865a-cee5e9cf807b" providerId="ADAL" clId="{5D5DA15A-911A-4223-AE58-D7C2712FE0E2}" dt="2024-08-19T14:07:33.748" v="1451" actId="20577"/>
          <ac:spMkLst>
            <pc:docMk/>
            <pc:sldMk cId="306278668" sldId="630"/>
            <ac:spMk id="6" creationId="{028E26AD-458B-5348-92BD-AF4D23D5FBF1}"/>
          </ac:spMkLst>
        </pc:spChg>
      </pc:sldChg>
      <pc:sldChg chg="modSp mod">
        <pc:chgData name="Kendra Marler" userId="dab32fa3-8efd-4a1f-865a-cee5e9cf807b" providerId="ADAL" clId="{5D5DA15A-911A-4223-AE58-D7C2712FE0E2}" dt="2024-08-14T20:22:03.002" v="1027" actId="14100"/>
        <pc:sldMkLst>
          <pc:docMk/>
          <pc:sldMk cId="1794420246" sldId="631"/>
        </pc:sldMkLst>
        <pc:spChg chg="mod">
          <ac:chgData name="Kendra Marler" userId="dab32fa3-8efd-4a1f-865a-cee5e9cf807b" providerId="ADAL" clId="{5D5DA15A-911A-4223-AE58-D7C2712FE0E2}" dt="2024-08-14T20:22:03.002" v="1027" actId="14100"/>
          <ac:spMkLst>
            <pc:docMk/>
            <pc:sldMk cId="1794420246" sldId="631"/>
            <ac:spMk id="6" creationId="{028E26AD-458B-5348-92BD-AF4D23D5FBF1}"/>
          </ac:spMkLst>
        </pc:spChg>
      </pc:sldChg>
      <pc:sldChg chg="modSp mod">
        <pc:chgData name="Kendra Marler" userId="dab32fa3-8efd-4a1f-865a-cee5e9cf807b" providerId="ADAL" clId="{5D5DA15A-911A-4223-AE58-D7C2712FE0E2}" dt="2024-08-14T20:43:50.776" v="1153" actId="5793"/>
        <pc:sldMkLst>
          <pc:docMk/>
          <pc:sldMk cId="2247662187" sldId="632"/>
        </pc:sldMkLst>
        <pc:spChg chg="mod">
          <ac:chgData name="Kendra Marler" userId="dab32fa3-8efd-4a1f-865a-cee5e9cf807b" providerId="ADAL" clId="{5D5DA15A-911A-4223-AE58-D7C2712FE0E2}" dt="2024-08-14T20:43:50.776" v="1153" actId="5793"/>
          <ac:spMkLst>
            <pc:docMk/>
            <pc:sldMk cId="2247662187" sldId="632"/>
            <ac:spMk id="6" creationId="{028E26AD-458B-5348-92BD-AF4D23D5FBF1}"/>
          </ac:spMkLst>
        </pc:spChg>
      </pc:sldChg>
      <pc:sldChg chg="new add del">
        <pc:chgData name="Kendra Marler" userId="dab32fa3-8efd-4a1f-865a-cee5e9cf807b" providerId="ADAL" clId="{5D5DA15A-911A-4223-AE58-D7C2712FE0E2}" dt="2024-08-13T15:43:03.700" v="517" actId="2696"/>
        <pc:sldMkLst>
          <pc:docMk/>
          <pc:sldMk cId="3234805057" sldId="633"/>
        </pc:sldMkLst>
      </pc:sldChg>
      <pc:sldChg chg="modSp add mod">
        <pc:chgData name="Kendra Marler" userId="dab32fa3-8efd-4a1f-865a-cee5e9cf807b" providerId="ADAL" clId="{5D5DA15A-911A-4223-AE58-D7C2712FE0E2}" dt="2024-08-19T14:02:04.515" v="1306" actId="20577"/>
        <pc:sldMkLst>
          <pc:docMk/>
          <pc:sldMk cId="2384257190" sldId="634"/>
        </pc:sldMkLst>
        <pc:spChg chg="mod">
          <ac:chgData name="Kendra Marler" userId="dab32fa3-8efd-4a1f-865a-cee5e9cf807b" providerId="ADAL" clId="{5D5DA15A-911A-4223-AE58-D7C2712FE0E2}" dt="2024-08-19T14:02:04.515" v="1306" actId="20577"/>
          <ac:spMkLst>
            <pc:docMk/>
            <pc:sldMk cId="2384257190" sldId="634"/>
            <ac:spMk id="6" creationId="{028E26AD-458B-5348-92BD-AF4D23D5FBF1}"/>
          </ac:spMkLst>
        </pc:spChg>
        <pc:spChg chg="mod">
          <ac:chgData name="Kendra Marler" userId="dab32fa3-8efd-4a1f-865a-cee5e9cf807b" providerId="ADAL" clId="{5D5DA15A-911A-4223-AE58-D7C2712FE0E2}" dt="2024-08-15T14:33:52.336" v="1171" actId="20577"/>
          <ac:spMkLst>
            <pc:docMk/>
            <pc:sldMk cId="2384257190" sldId="634"/>
            <ac:spMk id="9" creationId="{45A95E41-1453-4E12-1CAA-B3761EA036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5c75655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45c75655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07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c756559e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5c756559e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66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c756559e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5c756559e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34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c756559e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5c756559e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93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c756559e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5c756559e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02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c756559e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5c756559e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81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c756559e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5c756559e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64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5c75655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45c75655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85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02225" y="2150850"/>
            <a:ext cx="822572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16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5" name="Google Shape;65;p16"/>
          <p:cNvCxnSpPr/>
          <p:nvPr/>
        </p:nvCxnSpPr>
        <p:spPr>
          <a:xfrm>
            <a:off x="431850" y="4741853"/>
            <a:ext cx="66816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8" name="Google Shape;68;p1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500" y="4582124"/>
            <a:ext cx="1506800" cy="3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16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5" name="Google Shape;65;p16"/>
          <p:cNvCxnSpPr>
            <a:cxnSpLocks/>
          </p:cNvCxnSpPr>
          <p:nvPr/>
        </p:nvCxnSpPr>
        <p:spPr>
          <a:xfrm>
            <a:off x="431850" y="4741853"/>
            <a:ext cx="840045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8094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5D4D33-4E3C-7F45-B019-0BD4CFCDF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150" y="1152525"/>
            <a:ext cx="4164013" cy="3416300"/>
          </a:xfrm>
        </p:spPr>
        <p:txBody>
          <a:bodyPr/>
          <a:lstStyle/>
          <a:p>
            <a:endParaRPr lang="en-US"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668275" y="1152475"/>
            <a:ext cx="416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orbel" panose="020B0503020204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b="1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43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668275" y="1152475"/>
            <a:ext cx="416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orbel" panose="020B0503020204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b="1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1;p17">
            <a:extLst>
              <a:ext uri="{FF2B5EF4-FFF2-40B4-BE49-F238E27FC236}">
                <a16:creationId xmlns:a16="http://schemas.microsoft.com/office/drawing/2014/main" id="{2D4ADA19-BC42-1697-3EEF-3D0BC0E6CC6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11150" y="1152475"/>
            <a:ext cx="416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orbel" panose="020B0503020204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85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5D4D33-4E3C-7F45-B019-0BD4CFCDF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150" y="1152525"/>
            <a:ext cx="4164013" cy="3416300"/>
          </a:xfrm>
        </p:spPr>
        <p:txBody>
          <a:bodyPr/>
          <a:lstStyle/>
          <a:p>
            <a:endParaRPr lang="en-US"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b="1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84528-D381-A72D-77CC-DDD3D0566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8263" y="1152525"/>
            <a:ext cx="4164012" cy="161746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7FACA3-0C8B-A162-9CF9-5E88087068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8263" y="2966224"/>
            <a:ext cx="1978180" cy="161746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C91F85-F53C-2653-96AC-0B5CE7E1AB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9543" y="2966224"/>
            <a:ext cx="1978180" cy="16174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6" name="Google Shape;86;p19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91" r:id="rId3"/>
    <p:sldLayoutId id="2147483690" r:id="rId4"/>
    <p:sldLayoutId id="2147483695" r:id="rId5"/>
    <p:sldLayoutId id="214748369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BCA72B73-4396-ACA0-561F-0A4A22FB4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9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176C334-886A-A246-9591-980E2158C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34" y="123413"/>
            <a:ext cx="1853513" cy="395589"/>
          </a:xfrm>
          <a:prstGeom prst="rect">
            <a:avLst/>
          </a:prstGeom>
        </p:spPr>
      </p:pic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5871068E-41F0-E24E-A18E-69DCA5F2EF80}"/>
              </a:ext>
            </a:extLst>
          </p:cNvPr>
          <p:cNvSpPr/>
          <p:nvPr/>
        </p:nvSpPr>
        <p:spPr>
          <a:xfrm>
            <a:off x="-28547" y="2665706"/>
            <a:ext cx="4662616" cy="2648273"/>
          </a:xfrm>
          <a:prstGeom prst="round1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78" name="Google Shape;178;p41"/>
          <p:cNvSpPr txBox="1"/>
          <p:nvPr/>
        </p:nvSpPr>
        <p:spPr>
          <a:xfrm>
            <a:off x="147234" y="2836189"/>
            <a:ext cx="4324028" cy="18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  <a:buClr>
                <a:schemeClr val="dk1"/>
              </a:buClr>
              <a:buSzPts val="2700"/>
            </a:pPr>
            <a:r>
              <a:rPr lang="en-US" sz="2000" b="1" dirty="0">
                <a:solidFill>
                  <a:schemeClr val="lt1"/>
                </a:solidFill>
                <a:latin typeface="Segoe UI" panose="020B0502040204020203" pitchFamily="34" charset="0"/>
                <a:ea typeface="Proxima Nova Rg"/>
                <a:cs typeface="Segoe UI" panose="020B0502040204020203" pitchFamily="34" charset="0"/>
              </a:rPr>
              <a:t>Stay Well Health Center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ts val="2700"/>
            </a:pPr>
            <a:endParaRPr lang="en-US" sz="2000" b="1" dirty="0">
              <a:solidFill>
                <a:schemeClr val="lt1"/>
              </a:solidFill>
              <a:latin typeface="Segoe UI" panose="020B0502040204020203" pitchFamily="34" charset="0"/>
              <a:ea typeface="Proxima Nova Rg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chemeClr val="dk1"/>
              </a:buClr>
              <a:buSzPts val="2700"/>
            </a:pPr>
            <a:r>
              <a:rPr lang="en-US" sz="2000" b="1" dirty="0">
                <a:solidFill>
                  <a:schemeClr val="lt1"/>
                </a:solidFill>
                <a:latin typeface="Segoe UI" panose="020B0502040204020203" pitchFamily="34" charset="0"/>
                <a:ea typeface="Proxima Nova Rg"/>
                <a:cs typeface="Segoe UI" panose="020B0502040204020203" pitchFamily="34" charset="0"/>
              </a:rPr>
              <a:t>SONM Open Enrollment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ts val="2700"/>
            </a:pPr>
            <a:r>
              <a:rPr lang="en-US" sz="2000" b="1" dirty="0">
                <a:solidFill>
                  <a:schemeClr val="lt1"/>
                </a:solidFill>
                <a:latin typeface="Segoe UI" panose="020B0502040204020203" pitchFamily="34" charset="0"/>
                <a:ea typeface="Proxima Nova Rg"/>
                <a:cs typeface="Segoe UI" panose="020B0502040204020203" pitchFamily="34" charset="0"/>
              </a:rPr>
              <a:t>January-December 2025</a:t>
            </a:r>
          </a:p>
        </p:txBody>
      </p:sp>
      <p:pic>
        <p:nvPicPr>
          <p:cNvPr id="5" name="Picture 4" descr="A logo with people around each other&#10;&#10;Description automatically generated">
            <a:extLst>
              <a:ext uri="{FF2B5EF4-FFF2-40B4-BE49-F238E27FC236}">
                <a16:creationId xmlns:a16="http://schemas.microsoft.com/office/drawing/2014/main" id="{8FB88239-B588-88C7-967A-1C68EBB88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5" y="1199711"/>
            <a:ext cx="1581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13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E26AD-458B-5348-92BD-AF4D23D5FB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4468" y="1186249"/>
            <a:ext cx="4479010" cy="3292761"/>
          </a:xfrm>
        </p:spPr>
        <p:txBody>
          <a:bodyPr/>
          <a:lstStyle/>
          <a:p>
            <a:pPr marL="139700" indent="0"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cs typeface="Segoe UI" panose="020B0502040204020203" pitchFamily="34" charset="0"/>
              </a:rPr>
              <a:t>Stay Well Health Center, is located in Santa Fe, New Mexico.</a:t>
            </a:r>
          </a:p>
          <a:p>
            <a:pPr marL="139700" indent="0">
              <a:buNone/>
            </a:pPr>
            <a:endParaRPr lang="en-US" sz="1200" b="1" dirty="0">
              <a:solidFill>
                <a:schemeClr val="bg2"/>
              </a:solidFill>
              <a:latin typeface="+mn-lt"/>
              <a:cs typeface="Segoe UI" panose="020B0502040204020203" pitchFamily="34" charset="0"/>
            </a:endParaRPr>
          </a:p>
          <a:p>
            <a:pPr marL="139700" indent="0"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cs typeface="Segoe UI" panose="020B0502040204020203" pitchFamily="34" charset="0"/>
              </a:rPr>
              <a:t>Stay Well Health Center serves patients that are </a:t>
            </a:r>
          </a:p>
          <a:p>
            <a:pPr marL="139700" indent="0"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cs typeface="Segoe UI" panose="020B0502040204020203" pitchFamily="34" charset="0"/>
              </a:rPr>
              <a:t>current State of New Mexico Employees, their Dependents 2 years and older, and Spouses.</a:t>
            </a:r>
          </a:p>
          <a:p>
            <a:pPr marL="139700" indent="0">
              <a:buNone/>
            </a:pPr>
            <a:endParaRPr lang="en-US" sz="1200" b="1" dirty="0">
              <a:solidFill>
                <a:schemeClr val="bg2"/>
              </a:solidFill>
              <a:latin typeface="+mn-lt"/>
              <a:cs typeface="Segoe UI" panose="020B0502040204020203" pitchFamily="34" charset="0"/>
            </a:endParaRPr>
          </a:p>
          <a:p>
            <a:pPr marL="139700" indent="0"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cs typeface="Segoe UI" panose="020B0502040204020203" pitchFamily="34" charset="0"/>
              </a:rPr>
              <a:t>The insurance we accept is through the Employer,</a:t>
            </a:r>
          </a:p>
          <a:p>
            <a:pPr marL="139700" indent="0"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cs typeface="Segoe UI" panose="020B0502040204020203" pitchFamily="34" charset="0"/>
              </a:rPr>
              <a:t>State of New.</a:t>
            </a:r>
          </a:p>
          <a:p>
            <a:pPr marL="139700" indent="0"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cs typeface="Segoe UI" panose="020B0502040204020203" pitchFamily="34" charset="0"/>
              </a:rPr>
              <a:t>	*</a:t>
            </a:r>
            <a:r>
              <a:rPr lang="en-US" sz="12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rPr>
              <a:t>BCBS of NM</a:t>
            </a:r>
          </a:p>
          <a:p>
            <a:pPr marL="139700" indent="0"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cs typeface="Segoe UI" panose="020B0502040204020203" pitchFamily="34" charset="0"/>
              </a:rPr>
              <a:t>	*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Presbyterian HMO</a:t>
            </a:r>
          </a:p>
          <a:p>
            <a:pPr marL="139700" indent="0"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cs typeface="Segoe UI" panose="020B0502040204020203" pitchFamily="34" charset="0"/>
              </a:rPr>
              <a:t>	*</a:t>
            </a:r>
            <a:r>
              <a:rPr lang="en-US" sz="1200" b="1" dirty="0">
                <a:solidFill>
                  <a:srgbClr val="00B050"/>
                </a:solidFill>
                <a:latin typeface="+mn-lt"/>
                <a:cs typeface="Segoe UI" panose="020B0502040204020203" pitchFamily="34" charset="0"/>
              </a:rPr>
              <a:t>Cigna</a:t>
            </a:r>
          </a:p>
          <a:p>
            <a:endParaRPr lang="en-US" sz="10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None/>
            </a:pPr>
            <a:endParaRPr lang="en-US" sz="1000" dirty="0">
              <a:latin typeface="+mn-lt"/>
              <a:sym typeface="Proxima Nova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5A95E41-1453-4E12-1CAA-B3761EA03671}"/>
              </a:ext>
            </a:extLst>
          </p:cNvPr>
          <p:cNvSpPr txBox="1">
            <a:spLocks/>
          </p:cNvSpPr>
          <p:nvPr/>
        </p:nvSpPr>
        <p:spPr>
          <a:xfrm>
            <a:off x="379297" y="272191"/>
            <a:ext cx="731146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</a:t>
            </a:r>
          </a:p>
          <a:p>
            <a:r>
              <a:rPr lang="en-US" sz="1400" b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Well Health  Center</a:t>
            </a:r>
          </a:p>
          <a:p>
            <a:endParaRPr lang="en-US" sz="14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8300B-A5D1-3BEF-A895-9D45CE8A3452}"/>
              </a:ext>
            </a:extLst>
          </p:cNvPr>
          <p:cNvSpPr/>
          <p:nvPr/>
        </p:nvSpPr>
        <p:spPr>
          <a:xfrm>
            <a:off x="294468" y="4678852"/>
            <a:ext cx="61993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fld id="{781C1C7A-BF89-294A-A1F8-64509928435B}" type="slidenum">
              <a:rPr lang="en-US" spc="30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  <a:sym typeface="Source Sans Pro" charset="0"/>
              </a:rPr>
              <a:t>2</a:t>
            </a:fld>
            <a:endParaRPr lang="en-US" spc="3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  <a:sym typeface="Source Sans Pro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E5ECF-5363-DA08-EBAF-3752E529FD82}"/>
              </a:ext>
            </a:extLst>
          </p:cNvPr>
          <p:cNvSpPr/>
          <p:nvPr/>
        </p:nvSpPr>
        <p:spPr>
          <a:xfrm>
            <a:off x="5029201" y="0"/>
            <a:ext cx="411479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E26AD-458B-5348-92BD-AF4D23D5FB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2922" y="1216617"/>
            <a:ext cx="3866483" cy="3192652"/>
          </a:xfrm>
        </p:spPr>
        <p:txBody>
          <a:bodyPr/>
          <a:lstStyle/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b="1" u="sng" dirty="0">
                <a:latin typeface="+mn-lt"/>
                <a:sym typeface="Proxima Nova"/>
              </a:rPr>
              <a:t>Prevention and Wellness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latin typeface="+mn-lt"/>
                <a:sym typeface="Proxima Nova"/>
              </a:rPr>
              <a:t>Primary Care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latin typeface="+mn-lt"/>
                <a:sym typeface="Proxima Nova"/>
              </a:rPr>
              <a:t>Physical &amp; Annual Wellness Visits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latin typeface="+mn-lt"/>
                <a:sym typeface="Proxima Nova"/>
              </a:rPr>
              <a:t>Sports Physicals 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latin typeface="+mn-lt"/>
                <a:sym typeface="Proxima Nova"/>
              </a:rPr>
              <a:t>Health Screening &amp; Testing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latin typeface="+mn-lt"/>
                <a:sym typeface="Proxima Nova"/>
              </a:rPr>
              <a:t>Lab Services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latin typeface="+mn-lt"/>
                <a:sym typeface="Proxima Nova"/>
              </a:rPr>
              <a:t>Patient Advocacy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latin typeface="+mn-lt"/>
                <a:sym typeface="Proxima Nova"/>
              </a:rPr>
              <a:t>Acute Same Day Appointments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None/>
            </a:pPr>
            <a:endParaRPr lang="en-US" sz="1000" b="1" u="sng" dirty="0">
              <a:latin typeface="+mn-lt"/>
              <a:sym typeface="Proxima Nova"/>
            </a:endParaRP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None/>
            </a:pPr>
            <a:r>
              <a:rPr lang="en-US" sz="1200" b="1" u="sng" dirty="0">
                <a:latin typeface="+mn-lt"/>
                <a:sym typeface="Proxima Nova"/>
              </a:rPr>
              <a:t>Diagnosis and Treatment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None/>
            </a:pPr>
            <a:r>
              <a:rPr lang="en-US" sz="1200" dirty="0">
                <a:latin typeface="+mn-lt"/>
                <a:sym typeface="Proxima Nova"/>
              </a:rPr>
              <a:t>Illness, Aches &amp; Pains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None/>
            </a:pPr>
            <a:r>
              <a:rPr lang="en-US" sz="1200" dirty="0">
                <a:latin typeface="+mn-lt"/>
                <a:sym typeface="Proxima Nova"/>
              </a:rPr>
              <a:t>Skin Conditions 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None/>
            </a:pPr>
            <a:r>
              <a:rPr lang="en-US" sz="1200" dirty="0">
                <a:latin typeface="+mn-lt"/>
                <a:sym typeface="Proxima Nova"/>
              </a:rPr>
              <a:t>Minor Injuries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endParaRPr lang="en-US" sz="1000" b="1" dirty="0">
              <a:solidFill>
                <a:schemeClr val="tx1"/>
              </a:solidFill>
              <a:latin typeface="+mn-lt"/>
              <a:cs typeface="Segoe UI" panose="020B0502040204020203" pitchFamily="34" charset="0"/>
              <a:sym typeface="Proxima Nova"/>
            </a:endParaRPr>
          </a:p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None/>
            </a:pPr>
            <a:endParaRPr lang="en-US" sz="1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Proxima Nova"/>
            </a:endParaRPr>
          </a:p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None/>
            </a:pPr>
            <a:endParaRPr lang="en-US" sz="1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Proxima Nova"/>
            </a:endParaRPr>
          </a:p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None/>
            </a:pPr>
            <a:endParaRPr lang="en-US" sz="1000" dirty="0">
              <a:latin typeface="+mn-lt"/>
              <a:sym typeface="Proxima Nova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5A95E41-1453-4E12-1CAA-B3761EA03671}"/>
              </a:ext>
            </a:extLst>
          </p:cNvPr>
          <p:cNvSpPr txBox="1">
            <a:spLocks/>
          </p:cNvSpPr>
          <p:nvPr/>
        </p:nvSpPr>
        <p:spPr>
          <a:xfrm>
            <a:off x="379297" y="272191"/>
            <a:ext cx="731146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Services Provided</a:t>
            </a:r>
          </a:p>
          <a:p>
            <a:r>
              <a:rPr lang="en-US" sz="1400" b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Stay Well Health  Center</a:t>
            </a:r>
            <a:br>
              <a:rPr lang="en-US" sz="3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8300B-A5D1-3BEF-A895-9D45CE8A3452}"/>
              </a:ext>
            </a:extLst>
          </p:cNvPr>
          <p:cNvSpPr/>
          <p:nvPr/>
        </p:nvSpPr>
        <p:spPr>
          <a:xfrm>
            <a:off x="294468" y="4678852"/>
            <a:ext cx="61993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fld id="{781C1C7A-BF89-294A-A1F8-64509928435B}" type="slidenum">
              <a:rPr lang="en-US" spc="30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  <a:sym typeface="Source Sans Pro" charset="0"/>
              </a:rPr>
              <a:t>3</a:t>
            </a:fld>
            <a:endParaRPr lang="en-US" spc="3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  <a:sym typeface="Source Sans Pro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E5ECF-5363-DA08-EBAF-3752E529FD82}"/>
              </a:ext>
            </a:extLst>
          </p:cNvPr>
          <p:cNvSpPr/>
          <p:nvPr/>
        </p:nvSpPr>
        <p:spPr>
          <a:xfrm>
            <a:off x="5029201" y="0"/>
            <a:ext cx="411479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E26AD-458B-5348-92BD-AF4D23D5FB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59801" y="1270861"/>
            <a:ext cx="3402972" cy="3608198"/>
          </a:xfrm>
        </p:spPr>
        <p:txBody>
          <a:bodyPr/>
          <a:lstStyle/>
          <a:p>
            <a:pPr marL="13970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b="1" u="sng" dirty="0">
                <a:solidFill>
                  <a:schemeClr val="bg2"/>
                </a:solidFill>
                <a:latin typeface="+mn-lt"/>
                <a:sym typeface="Proxima Nova"/>
              </a:rPr>
              <a:t>Health Conditions </a:t>
            </a: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b="0" dirty="0">
                <a:solidFill>
                  <a:schemeClr val="bg2"/>
                </a:solidFill>
                <a:latin typeface="+mn-lt"/>
                <a:sym typeface="Proxima Nova"/>
              </a:rPr>
              <a:t>Diabetes</a:t>
            </a: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None/>
            </a:pPr>
            <a:r>
              <a:rPr lang="en-US" sz="1200" b="0" dirty="0">
                <a:solidFill>
                  <a:schemeClr val="bg2"/>
                </a:solidFill>
                <a:latin typeface="+mn-lt"/>
                <a:sym typeface="Proxima Nova"/>
              </a:rPr>
              <a:t>Hypertension</a:t>
            </a: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None/>
            </a:pPr>
            <a:r>
              <a:rPr lang="en-US" sz="1200" b="0" dirty="0">
                <a:solidFill>
                  <a:schemeClr val="bg2"/>
                </a:solidFill>
                <a:latin typeface="+mn-lt"/>
                <a:sym typeface="Proxima Nova"/>
              </a:rPr>
              <a:t>High Cholesterol</a:t>
            </a: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b="0" dirty="0">
                <a:solidFill>
                  <a:schemeClr val="bg2"/>
                </a:solidFill>
                <a:latin typeface="+mn-lt"/>
                <a:sym typeface="Proxima Nova"/>
              </a:rPr>
              <a:t>Obesity/Weight Management </a:t>
            </a: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  <a:sym typeface="Proxima Nova"/>
              </a:rPr>
              <a:t>Behavioral Health Management: Depression, Anxiety</a:t>
            </a:r>
            <a:endParaRPr lang="en-US" sz="1200" b="0" dirty="0">
              <a:solidFill>
                <a:schemeClr val="bg2"/>
              </a:solidFill>
              <a:latin typeface="+mn-lt"/>
              <a:sym typeface="Proxima Nova"/>
            </a:endParaRP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  <a:sym typeface="Proxima Nova"/>
              </a:rPr>
              <a:t>Support to Q</a:t>
            </a:r>
            <a:r>
              <a:rPr lang="en-US" sz="1200" b="0" dirty="0">
                <a:solidFill>
                  <a:schemeClr val="bg2"/>
                </a:solidFill>
                <a:latin typeface="+mn-lt"/>
                <a:sym typeface="Proxima Nova"/>
              </a:rPr>
              <a:t>uit Smoking</a:t>
            </a: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b="0" dirty="0">
                <a:solidFill>
                  <a:schemeClr val="bg2"/>
                </a:solidFill>
                <a:latin typeface="+mn-lt"/>
                <a:sym typeface="Proxima Nova"/>
              </a:rPr>
              <a:t>Thyroid Disorder</a:t>
            </a: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sz="1200" b="0" dirty="0">
                <a:solidFill>
                  <a:schemeClr val="bg2"/>
                </a:solidFill>
                <a:latin typeface="+mn-lt"/>
                <a:sym typeface="Proxima Nova"/>
              </a:rPr>
              <a:t> Asthma</a:t>
            </a: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endParaRPr lang="en-US" sz="1200" dirty="0">
              <a:solidFill>
                <a:schemeClr val="bg2"/>
              </a:solidFill>
              <a:latin typeface="+mn-lt"/>
              <a:sym typeface="Proxima Nova"/>
            </a:endParaRP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rgbClr val="666666"/>
              </a:buClr>
              <a:buSzPts val="1400"/>
              <a:buNone/>
            </a:pPr>
            <a:r>
              <a:rPr lang="en-US" b="1" dirty="0">
                <a:solidFill>
                  <a:schemeClr val="bg2"/>
                </a:solidFill>
                <a:latin typeface="+mn-lt"/>
                <a:sym typeface="Proxima Nova"/>
              </a:rPr>
              <a:t>Just to name a few…</a:t>
            </a:r>
          </a:p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None/>
            </a:pPr>
            <a:endParaRPr lang="en-US" sz="1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Proxima Nova"/>
            </a:endParaRPr>
          </a:p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None/>
            </a:pPr>
            <a:endParaRPr lang="en-US" sz="1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Proxima Nova"/>
            </a:endParaRPr>
          </a:p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rgbClr val="666666"/>
              </a:buClr>
              <a:buNone/>
            </a:pPr>
            <a:endParaRPr lang="en-US" sz="1000" dirty="0">
              <a:latin typeface="+mn-lt"/>
              <a:sym typeface="Proxima Nova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5A95E41-1453-4E12-1CAA-B3761EA03671}"/>
              </a:ext>
            </a:extLst>
          </p:cNvPr>
          <p:cNvSpPr txBox="1">
            <a:spLocks/>
          </p:cNvSpPr>
          <p:nvPr/>
        </p:nvSpPr>
        <p:spPr>
          <a:xfrm>
            <a:off x="232063" y="264441"/>
            <a:ext cx="731146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Services Provided Continue</a:t>
            </a:r>
          </a:p>
          <a:p>
            <a:r>
              <a:rPr lang="en-US" sz="1400" b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Stay Well Health  Center</a:t>
            </a:r>
            <a:br>
              <a:rPr lang="en-US" sz="3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8300B-A5D1-3BEF-A895-9D45CE8A3452}"/>
              </a:ext>
            </a:extLst>
          </p:cNvPr>
          <p:cNvSpPr/>
          <p:nvPr/>
        </p:nvSpPr>
        <p:spPr>
          <a:xfrm>
            <a:off x="232063" y="4698175"/>
            <a:ext cx="72773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fld id="{781C1C7A-BF89-294A-A1F8-64509928435B}" type="slidenum">
              <a:rPr lang="en-US" spc="30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  <a:sym typeface="Source Sans Pro" charset="0"/>
              </a:rPr>
              <a:t>4</a:t>
            </a:fld>
            <a:endParaRPr lang="en-US" spc="3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  <a:sym typeface="Source Sans Pro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E5ECF-5363-DA08-EBAF-3752E529FD82}"/>
              </a:ext>
            </a:extLst>
          </p:cNvPr>
          <p:cNvSpPr/>
          <p:nvPr/>
        </p:nvSpPr>
        <p:spPr>
          <a:xfrm>
            <a:off x="5029201" y="0"/>
            <a:ext cx="411479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6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E26AD-458B-5348-92BD-AF4D23D5FB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68644" y="1604074"/>
            <a:ext cx="2867188" cy="2185261"/>
          </a:xfrm>
        </p:spPr>
        <p:txBody>
          <a:bodyPr/>
          <a:lstStyle/>
          <a:p>
            <a:pPr marL="0" lvl="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  <a:sym typeface="Proxima Nova"/>
              </a:rPr>
              <a:t>Care Coordination: Support patients with the referral process</a:t>
            </a:r>
          </a:p>
          <a:p>
            <a:pPr marL="0" lvl="0" indent="0" defTabSz="914400">
              <a:lnSpc>
                <a:spcPct val="100000"/>
              </a:lnSpc>
              <a:spcAft>
                <a:spcPts val="600"/>
              </a:spcAft>
              <a:buNone/>
            </a:pPr>
            <a:endParaRPr lang="en-US" sz="1200" dirty="0">
              <a:solidFill>
                <a:schemeClr val="bg2"/>
              </a:solidFill>
              <a:latin typeface="+mn-lt"/>
              <a:sym typeface="Proxima Nova"/>
            </a:endParaRPr>
          </a:p>
          <a:p>
            <a:pPr marL="0" lvl="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  <a:sym typeface="Proxima Nova"/>
              </a:rPr>
              <a:t>Crisis Support: Behavioral Health Resources and support</a:t>
            </a:r>
          </a:p>
          <a:p>
            <a:pPr marL="0" lvl="0" indent="0" defTabSz="914400">
              <a:lnSpc>
                <a:spcPct val="100000"/>
              </a:lnSpc>
              <a:spcAft>
                <a:spcPts val="600"/>
              </a:spcAft>
              <a:buNone/>
            </a:pPr>
            <a:endParaRPr lang="en-US" sz="1200" dirty="0">
              <a:solidFill>
                <a:schemeClr val="bg2"/>
              </a:solidFill>
              <a:latin typeface="+mn-lt"/>
              <a:sym typeface="Proxima Nova"/>
            </a:endParaRPr>
          </a:p>
          <a:p>
            <a:pPr marL="0" lvl="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  <a:sym typeface="Proxima Nova"/>
              </a:rPr>
              <a:t>Community Resource Navigation</a:t>
            </a:r>
          </a:p>
          <a:p>
            <a:pPr marL="0" lvl="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  <a:sym typeface="Proxima Nova"/>
              </a:rPr>
              <a:t>Hospital Discharge Support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5A95E41-1453-4E12-1CAA-B3761EA03671}"/>
              </a:ext>
            </a:extLst>
          </p:cNvPr>
          <p:cNvSpPr txBox="1">
            <a:spLocks/>
          </p:cNvSpPr>
          <p:nvPr/>
        </p:nvSpPr>
        <p:spPr>
          <a:xfrm>
            <a:off x="255311" y="197253"/>
            <a:ext cx="731146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Patient Advocacy</a:t>
            </a:r>
          </a:p>
          <a:p>
            <a:r>
              <a:rPr lang="en-US" sz="1400" b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Stay Well Health Center</a:t>
            </a:r>
            <a:br>
              <a:rPr lang="en-US" sz="3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3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39E5D-FEEB-B22E-9BB3-0DBED66C9E88}"/>
              </a:ext>
            </a:extLst>
          </p:cNvPr>
          <p:cNvSpPr/>
          <p:nvPr/>
        </p:nvSpPr>
        <p:spPr>
          <a:xfrm>
            <a:off x="5029201" y="0"/>
            <a:ext cx="411479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8F5882-4321-5E20-99BB-DD33B0CD7666}"/>
              </a:ext>
            </a:extLst>
          </p:cNvPr>
          <p:cNvSpPr/>
          <p:nvPr/>
        </p:nvSpPr>
        <p:spPr>
          <a:xfrm>
            <a:off x="54245" y="4761187"/>
            <a:ext cx="35646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fld id="{781C1C7A-BF89-294A-A1F8-64509928435B}" type="slidenum">
              <a:rPr lang="en-US" spc="30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  <a:sym typeface="Source Sans Pro" charset="0"/>
              </a:rPr>
              <a:t>5</a:t>
            </a:fld>
            <a:endParaRPr lang="en-US" spc="3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  <a:sym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6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E26AD-458B-5348-92BD-AF4D23D5FB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5979" y="1108129"/>
            <a:ext cx="4618495" cy="3766088"/>
          </a:xfrm>
        </p:spPr>
        <p:txBody>
          <a:bodyPr/>
          <a:lstStyle/>
          <a:p>
            <a:pPr marL="5715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	</a:t>
            </a:r>
          </a:p>
          <a:p>
            <a:pPr marL="5715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marL="5715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	*Visits by appointment only</a:t>
            </a:r>
          </a:p>
          <a:p>
            <a:pPr marL="5715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	*Zero co-pays </a:t>
            </a:r>
          </a:p>
          <a:p>
            <a:pPr marL="5715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	*Onsite Labs &amp; Medications</a:t>
            </a:r>
          </a:p>
          <a:p>
            <a:pPr marL="5715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	*Concierge-Style care </a:t>
            </a:r>
          </a:p>
          <a:p>
            <a:pPr marL="5715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	*No worker-comp injuries</a:t>
            </a:r>
          </a:p>
          <a:p>
            <a:pPr marL="5715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	*Access to the Patient Portal</a:t>
            </a:r>
          </a:p>
          <a:p>
            <a:pPr marL="5715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	</a:t>
            </a:r>
          </a:p>
          <a:p>
            <a:pPr marL="57150" indent="0" defTabSz="9144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**For New Hires, it takes </a:t>
            </a:r>
            <a:r>
              <a:rPr lang="en-US" sz="1200" b="1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full pay periods before you can </a:t>
            </a:r>
            <a:r>
              <a:rPr lang="en-US" sz="1200">
                <a:solidFill>
                  <a:schemeClr val="bg2"/>
                </a:solidFill>
                <a:latin typeface="+mn-lt"/>
              </a:rPr>
              <a:t>be            seen 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at the Health Center.**</a:t>
            </a:r>
          </a:p>
          <a:p>
            <a:pPr marL="0" lvl="0" indent="0" defTabSz="9144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200" dirty="0">
              <a:latin typeface="+mn-lt"/>
              <a:sym typeface="Proxima Nova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5A95E41-1453-4E12-1CAA-B3761EA03671}"/>
              </a:ext>
            </a:extLst>
          </p:cNvPr>
          <p:cNvSpPr txBox="1">
            <a:spLocks/>
          </p:cNvSpPr>
          <p:nvPr/>
        </p:nvSpPr>
        <p:spPr>
          <a:xfrm>
            <a:off x="255311" y="197253"/>
            <a:ext cx="731146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Information</a:t>
            </a:r>
          </a:p>
          <a:p>
            <a:r>
              <a:rPr lang="en-US" sz="1400" b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Stay Well Health Center</a:t>
            </a:r>
            <a:endParaRPr lang="en-US" sz="3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39E5D-FEEB-B22E-9BB3-0DBED66C9E88}"/>
              </a:ext>
            </a:extLst>
          </p:cNvPr>
          <p:cNvSpPr/>
          <p:nvPr/>
        </p:nvSpPr>
        <p:spPr>
          <a:xfrm>
            <a:off x="5029201" y="0"/>
            <a:ext cx="411479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8F5882-4321-5E20-99BB-DD33B0CD7666}"/>
              </a:ext>
            </a:extLst>
          </p:cNvPr>
          <p:cNvSpPr/>
          <p:nvPr/>
        </p:nvSpPr>
        <p:spPr>
          <a:xfrm>
            <a:off x="185980" y="4687980"/>
            <a:ext cx="371959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fld id="{781C1C7A-BF89-294A-A1F8-64509928435B}" type="slidenum">
              <a:rPr lang="en-US" spc="30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  <a:sym typeface="Source Sans Pro" charset="0"/>
              </a:rPr>
              <a:t>6</a:t>
            </a:fld>
            <a:endParaRPr lang="en-US" spc="3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  <a:sym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E26AD-458B-5348-92BD-AF4D23D5FB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91930" y="1449091"/>
            <a:ext cx="2650911" cy="1735811"/>
          </a:xfrm>
        </p:spPr>
        <p:txBody>
          <a:bodyPr/>
          <a:lstStyle/>
          <a:p>
            <a:pPr marL="0" indent="0">
              <a:buNone/>
            </a:pPr>
            <a:endParaRPr lang="en-US" sz="1200" b="1" dirty="0">
              <a:latin typeface="+mn-lt"/>
            </a:endParaRPr>
          </a:p>
          <a:p>
            <a:pPr marL="0" indent="0">
              <a:buNone/>
            </a:pPr>
            <a:r>
              <a:rPr lang="en-US" sz="1200" b="1" dirty="0">
                <a:latin typeface="+mn-lt"/>
              </a:rPr>
              <a:t>   Monday through Friday </a:t>
            </a:r>
          </a:p>
          <a:p>
            <a:pPr marL="0" indent="0">
              <a:buNone/>
            </a:pPr>
            <a:r>
              <a:rPr lang="en-US" sz="1200" b="1" dirty="0">
                <a:latin typeface="+mn-lt"/>
              </a:rPr>
              <a:t>           7:00am-5:00pm</a:t>
            </a:r>
          </a:p>
          <a:p>
            <a:pPr marL="0" indent="0">
              <a:buNone/>
            </a:pPr>
            <a:endParaRPr lang="en-US" sz="1200" b="1" dirty="0">
              <a:latin typeface="+mn-lt"/>
            </a:endParaRPr>
          </a:p>
          <a:p>
            <a:pPr marL="0" lvl="0" indent="0" defTabSz="9144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200" dirty="0">
              <a:latin typeface="+mn-lt"/>
              <a:sym typeface="Proxima Nova"/>
            </a:endParaRPr>
          </a:p>
          <a:p>
            <a:pPr marL="0" indent="0">
              <a:buNone/>
            </a:pPr>
            <a:endParaRPr lang="en-US" sz="1000" b="1" dirty="0">
              <a:latin typeface="+mn-lt"/>
            </a:endParaRPr>
          </a:p>
          <a:p>
            <a:pPr marL="0" indent="0">
              <a:buNone/>
            </a:pPr>
            <a:endParaRPr lang="en-US" sz="1000" b="1" dirty="0">
              <a:latin typeface="+mn-lt"/>
            </a:endParaRPr>
          </a:p>
          <a:p>
            <a:pPr marL="0" indent="0">
              <a:buNone/>
            </a:pPr>
            <a:endParaRPr lang="en-US" sz="1000" b="1" dirty="0">
              <a:latin typeface="+mn-lt"/>
            </a:endParaRPr>
          </a:p>
          <a:p>
            <a:pPr marL="0" indent="0">
              <a:buNone/>
            </a:pPr>
            <a:r>
              <a:rPr lang="en-US" sz="1000" b="1" dirty="0">
                <a:latin typeface="+mn-lt"/>
              </a:rPr>
              <a:t>1100 S Saint Francis Drive</a:t>
            </a:r>
          </a:p>
          <a:p>
            <a:pPr marL="0" indent="0">
              <a:buNone/>
            </a:pPr>
            <a:r>
              <a:rPr lang="en-US" sz="1000" b="1" dirty="0">
                <a:latin typeface="+mn-lt"/>
              </a:rPr>
              <a:t>Suite #1000</a:t>
            </a:r>
          </a:p>
          <a:p>
            <a:pPr marL="0" indent="0">
              <a:buNone/>
            </a:pPr>
            <a:r>
              <a:rPr lang="en-US" sz="1000" b="1" dirty="0">
                <a:latin typeface="+mn-lt"/>
              </a:rPr>
              <a:t>Santa Fe, NM 87505</a:t>
            </a:r>
          </a:p>
          <a:p>
            <a:pPr marL="0" indent="0">
              <a:buNone/>
            </a:pPr>
            <a:r>
              <a:rPr lang="en-US" sz="1000" b="1" dirty="0">
                <a:latin typeface="+mn-lt"/>
              </a:rPr>
              <a:t>Phone Number: 505-570-4949</a:t>
            </a:r>
          </a:p>
          <a:p>
            <a:pPr marL="0" indent="0">
              <a:buNone/>
            </a:pPr>
            <a:r>
              <a:rPr lang="en-US" sz="1000" b="1" dirty="0">
                <a:latin typeface="+mn-lt"/>
              </a:rPr>
              <a:t>Fax Number: 833-505-2740</a:t>
            </a:r>
          </a:p>
          <a:p>
            <a:pPr marL="0" lvl="0" indent="0" defTabSz="9144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200" dirty="0">
              <a:latin typeface="+mn-lt"/>
              <a:sym typeface="Proxima Nova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5A95E41-1453-4E12-1CAA-B3761EA03671}"/>
              </a:ext>
            </a:extLst>
          </p:cNvPr>
          <p:cNvSpPr txBox="1">
            <a:spLocks/>
          </p:cNvSpPr>
          <p:nvPr/>
        </p:nvSpPr>
        <p:spPr>
          <a:xfrm>
            <a:off x="247973" y="197252"/>
            <a:ext cx="7318798" cy="53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rgbClr val="5665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Hours of Operation</a:t>
            </a:r>
            <a:endParaRPr lang="en-US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b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Stay Well Health Center</a:t>
            </a:r>
            <a:endParaRPr lang="en-US" sz="3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39E5D-FEEB-B22E-9BB3-0DBED66C9E88}"/>
              </a:ext>
            </a:extLst>
          </p:cNvPr>
          <p:cNvSpPr/>
          <p:nvPr/>
        </p:nvSpPr>
        <p:spPr>
          <a:xfrm>
            <a:off x="5029201" y="0"/>
            <a:ext cx="411479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8F5882-4321-5E20-99BB-DD33B0CD7666}"/>
              </a:ext>
            </a:extLst>
          </p:cNvPr>
          <p:cNvSpPr/>
          <p:nvPr/>
        </p:nvSpPr>
        <p:spPr>
          <a:xfrm>
            <a:off x="364192" y="4638470"/>
            <a:ext cx="72773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fld id="{781C1C7A-BF89-294A-A1F8-64509928435B}" type="slidenum">
              <a:rPr lang="en-US" spc="30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  <a:sym typeface="Source Sans Pro" charset="0"/>
              </a:rPr>
              <a:t>7</a:t>
            </a:fld>
            <a:endParaRPr lang="en-US" spc="30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  <a:sym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CF83054-AABD-C94C-9DA4-0DDC58CF1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176C334-886A-A246-9591-980E2158C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41" y="601362"/>
            <a:ext cx="1619735" cy="345695"/>
          </a:xfrm>
          <a:prstGeom prst="rect">
            <a:avLst/>
          </a:prstGeom>
        </p:spPr>
      </p:pic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5871068E-41F0-E24E-A18E-69DCA5F2EF80}"/>
              </a:ext>
            </a:extLst>
          </p:cNvPr>
          <p:cNvSpPr/>
          <p:nvPr/>
        </p:nvSpPr>
        <p:spPr>
          <a:xfrm>
            <a:off x="1" y="1474573"/>
            <a:ext cx="4662616" cy="2380753"/>
          </a:xfrm>
          <a:prstGeom prst="round1Rect">
            <a:avLst/>
          </a:prstGeom>
          <a:solidFill>
            <a:schemeClr val="bg2">
              <a:alpha val="9025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78" name="Google Shape;178;p41"/>
          <p:cNvSpPr txBox="1"/>
          <p:nvPr/>
        </p:nvSpPr>
        <p:spPr>
          <a:xfrm>
            <a:off x="595775" y="2281530"/>
            <a:ext cx="3406200" cy="76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  <a:buClr>
                <a:schemeClr val="dk1"/>
              </a:buClr>
              <a:buSzPts val="2700"/>
            </a:pPr>
            <a:r>
              <a:rPr lang="en-US" sz="4000" b="1">
                <a:solidFill>
                  <a:schemeClr val="lt1"/>
                </a:solidFill>
                <a:latin typeface="Segoe UI" panose="020B0502040204020203" pitchFamily="34" charset="0"/>
                <a:ea typeface="Proxima Nova Rg"/>
                <a:cs typeface="Segoe UI" panose="020B0502040204020203" pitchFamily="34" charset="0"/>
              </a:rPr>
              <a:t>Thank You!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ECC631-745A-1E48-B932-014CF246A1E1}"/>
              </a:ext>
            </a:extLst>
          </p:cNvPr>
          <p:cNvGrpSpPr/>
          <p:nvPr/>
        </p:nvGrpSpPr>
        <p:grpSpPr>
          <a:xfrm>
            <a:off x="4384623" y="1836298"/>
            <a:ext cx="3008398" cy="2380754"/>
            <a:chOff x="4324663" y="1968148"/>
            <a:chExt cx="2510852" cy="2380754"/>
          </a:xfrm>
        </p:grpSpPr>
        <p:sp>
          <p:nvSpPr>
            <p:cNvPr id="2" name="Round Diagonal Corner Rectangle 1">
              <a:extLst>
                <a:ext uri="{FF2B5EF4-FFF2-40B4-BE49-F238E27FC236}">
                  <a16:creationId xmlns:a16="http://schemas.microsoft.com/office/drawing/2014/main" id="{BDF8A38D-92C9-EF46-B2A3-4215A238F6AE}"/>
                </a:ext>
              </a:extLst>
            </p:cNvPr>
            <p:cNvSpPr/>
            <p:nvPr/>
          </p:nvSpPr>
          <p:spPr>
            <a:xfrm rot="5400000">
              <a:off x="4389712" y="1903099"/>
              <a:ext cx="2380754" cy="2510852"/>
            </a:xfrm>
            <a:prstGeom prst="round2DiagRect">
              <a:avLst/>
            </a:prstGeom>
            <a:solidFill>
              <a:schemeClr val="accent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Google Shape;179;p41"/>
            <p:cNvSpPr txBox="1"/>
            <p:nvPr/>
          </p:nvSpPr>
          <p:spPr>
            <a:xfrm>
              <a:off x="4621035" y="2203548"/>
              <a:ext cx="1903474" cy="753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roxima Nova"/>
                </a:rPr>
                <a:t>We are only and always about the patient. We promise to fight for their greatest good.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en-US" sz="12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  <a:sym typeface="Proxima Nova"/>
              </a:endParaRPr>
            </a:p>
          </p:txBody>
        </p:sp>
      </p:grpSp>
      <p:sp>
        <p:nvSpPr>
          <p:cNvPr id="11" name="Google Shape;444;p66">
            <a:extLst>
              <a:ext uri="{FF2B5EF4-FFF2-40B4-BE49-F238E27FC236}">
                <a16:creationId xmlns:a16="http://schemas.microsoft.com/office/drawing/2014/main" id="{E41217CF-6142-9348-B668-34CD87450424}"/>
              </a:ext>
            </a:extLst>
          </p:cNvPr>
          <p:cNvSpPr/>
          <p:nvPr/>
        </p:nvSpPr>
        <p:spPr>
          <a:xfrm>
            <a:off x="6898892" y="4648657"/>
            <a:ext cx="0" cy="0"/>
          </a:xfrm>
          <a:prstGeom prst="ellipse">
            <a:avLst/>
          </a:prstGeom>
          <a:solidFill>
            <a:srgbClr val="D5D3D7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43;p66">
            <a:extLst>
              <a:ext uri="{FF2B5EF4-FFF2-40B4-BE49-F238E27FC236}">
                <a16:creationId xmlns:a16="http://schemas.microsoft.com/office/drawing/2014/main" id="{6318C033-2CDF-B44E-9A34-3D06C8C7DE8D}"/>
              </a:ext>
            </a:extLst>
          </p:cNvPr>
          <p:cNvSpPr/>
          <p:nvPr/>
        </p:nvSpPr>
        <p:spPr>
          <a:xfrm>
            <a:off x="2035764" y="3952276"/>
            <a:ext cx="0" cy="0"/>
          </a:xfrm>
          <a:prstGeom prst="ellipse">
            <a:avLst/>
          </a:prstGeom>
          <a:solidFill>
            <a:srgbClr val="626263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44;p66">
            <a:extLst>
              <a:ext uri="{FF2B5EF4-FFF2-40B4-BE49-F238E27FC236}">
                <a16:creationId xmlns:a16="http://schemas.microsoft.com/office/drawing/2014/main" id="{2E45C444-0C7B-7842-8338-16C4CFE83C7B}"/>
              </a:ext>
            </a:extLst>
          </p:cNvPr>
          <p:cNvSpPr/>
          <p:nvPr/>
        </p:nvSpPr>
        <p:spPr>
          <a:xfrm>
            <a:off x="1996129" y="4148674"/>
            <a:ext cx="0" cy="0"/>
          </a:xfrm>
          <a:prstGeom prst="ellipse">
            <a:avLst/>
          </a:prstGeom>
          <a:solidFill>
            <a:srgbClr val="D5D3D7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967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MD">
      <a:dk1>
        <a:srgbClr val="001028"/>
      </a:dk1>
      <a:lt1>
        <a:srgbClr val="FFFFFF"/>
      </a:lt1>
      <a:dk2>
        <a:srgbClr val="1C1C80"/>
      </a:dk2>
      <a:lt2>
        <a:srgbClr val="FFFFFF"/>
      </a:lt2>
      <a:accent1>
        <a:srgbClr val="1BBDEF"/>
      </a:accent1>
      <a:accent2>
        <a:srgbClr val="1B46E2"/>
      </a:accent2>
      <a:accent3>
        <a:srgbClr val="1C1C80"/>
      </a:accent3>
      <a:accent4>
        <a:srgbClr val="C6ECFA"/>
      </a:accent4>
      <a:accent5>
        <a:srgbClr val="001028"/>
      </a:accent5>
      <a:accent6>
        <a:srgbClr val="FFFFFF"/>
      </a:accent6>
      <a:hlink>
        <a:srgbClr val="1BBDEF"/>
      </a:hlink>
      <a:folHlink>
        <a:srgbClr val="1B46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843BAD1F4B944879F6FC08BD655A8" ma:contentTypeVersion="19" ma:contentTypeDescription="Create a new document." ma:contentTypeScope="" ma:versionID="f22b95e842581ec004b0308679fe989b">
  <xsd:schema xmlns:xsd="http://www.w3.org/2001/XMLSchema" xmlns:xs="http://www.w3.org/2001/XMLSchema" xmlns:p="http://schemas.microsoft.com/office/2006/metadata/properties" xmlns:ns1="http://schemas.microsoft.com/sharepoint/v3" xmlns:ns2="f484c705-aa50-4cf6-92a3-d482be0dfd2d" xmlns:ns3="95a42f17-3b3c-4350-8209-bdeb094d1806" targetNamespace="http://schemas.microsoft.com/office/2006/metadata/properties" ma:root="true" ma:fieldsID="1f641c36fd1c691b0229250d22fff153" ns1:_="" ns2:_="" ns3:_="">
    <xsd:import namespace="http://schemas.microsoft.com/sharepoint/v3"/>
    <xsd:import namespace="f484c705-aa50-4cf6-92a3-d482be0dfd2d"/>
    <xsd:import namespace="95a42f17-3b3c-4350-8209-bdeb094d1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4c705-aa50-4cf6-92a3-d482be0dfd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696c11-3f3e-4181-ad14-69433a415e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42f17-3b3c-4350-8209-bdeb094d1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b48b53-d5c2-4ca9-bd70-628ee1904aca}" ma:internalName="TaxCatchAll" ma:showField="CatchAllData" ma:web="95a42f17-3b3c-4350-8209-bdeb094d18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a42f17-3b3c-4350-8209-bdeb094d1806">
      <UserInfo>
        <DisplayName>Nathan Schwecke</DisplayName>
        <AccountId>31</AccountId>
        <AccountType/>
      </UserInfo>
      <UserInfo>
        <DisplayName>Chelsea Dickerson</DisplayName>
        <AccountId>56</AccountId>
        <AccountType/>
      </UserInfo>
    </SharedWithUsers>
    <TaxCatchAll xmlns="95a42f17-3b3c-4350-8209-bdeb094d1806" xsi:nil="true"/>
    <lcf76f155ced4ddcb4097134ff3c332f xmlns="f484c705-aa50-4cf6-92a3-d482be0dfd2d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043E8A-45AC-4327-89EE-E1C87EBE19AC}">
  <ds:schemaRefs>
    <ds:schemaRef ds:uri="95a42f17-3b3c-4350-8209-bdeb094d1806"/>
    <ds:schemaRef ds:uri="f484c705-aa50-4cf6-92a3-d482be0dfd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C690A7-852F-4379-BAE7-321F1129DB00}">
  <ds:schemaRefs>
    <ds:schemaRef ds:uri="95a42f17-3b3c-4350-8209-bdeb094d1806"/>
    <ds:schemaRef ds:uri="e66c278b-801c-4e63-9aa6-99d5ac2c9844"/>
    <ds:schemaRef ds:uri="f484c705-aa50-4cf6-92a3-d482be0dfd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D20E6D-4B55-44D2-AA36-6476A2C2A1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317</Words>
  <Application>Microsoft Office PowerPoint</Application>
  <PresentationFormat>On-screen Show (16:9)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Trebuchet MS</vt:lpstr>
      <vt:lpstr>Segoe UI</vt:lpstr>
      <vt:lpstr>Century Gothic</vt:lpstr>
      <vt:lpstr>Corbel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Wooster</dc:creator>
  <cp:lastModifiedBy>Kendra Marler</cp:lastModifiedBy>
  <cp:revision>5</cp:revision>
  <dcterms:modified xsi:type="dcterms:W3CDTF">2024-08-19T14:10:51Z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0x010100974492134BAD074D8FF84CDF066A5AAB</vt:lpwstr>
  </property>
  <property fmtid="{D5CDD505-2E9C-101B-9397-08002B2CF9AE}" pid="3" name="AuthorIds_UIVersion_8192">
    <vt:lpwstr>13</vt:lpwstr>
  </property>
  <property fmtid="{D5CDD505-2E9C-101B-9397-08002B2CF9AE}" pid="4" name="MediaServiceImageTags">
    <vt:lpwstr/>
  </property>
</Properties>
</file>